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</p:sldIdLst>
  <p:sldSz cy="5143500" cx="9144000"/>
  <p:notesSz cx="6858000" cy="9144000"/>
  <p:embeddedFontLst>
    <p:embeddedFont>
      <p:font typeface="Source Sans Pro Light"/>
      <p:regular r:id="rId70"/>
      <p:bold r:id="rId71"/>
      <p:italic r:id="rId72"/>
      <p:boldItalic r:id="rId73"/>
    </p:embeddedFont>
    <p:embeddedFont>
      <p:font typeface="Barrio"/>
      <p:regular r:id="rId74"/>
    </p:embeddedFont>
    <p:embeddedFont>
      <p:font typeface="Open Sans Light"/>
      <p:regular r:id="rId75"/>
      <p:bold r:id="rId76"/>
      <p:italic r:id="rId77"/>
      <p:boldItalic r:id="rId7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font" Target="fonts/SourceSansProLight-boldItalic.fntdata"/><Relationship Id="rId72" Type="http://schemas.openxmlformats.org/officeDocument/2006/relationships/font" Target="fonts/SourceSansProLight-italic.fntdata"/><Relationship Id="rId31" Type="http://schemas.openxmlformats.org/officeDocument/2006/relationships/slide" Target="slides/slide26.xml"/><Relationship Id="rId75" Type="http://schemas.openxmlformats.org/officeDocument/2006/relationships/font" Target="fonts/OpenSansLight-regular.fntdata"/><Relationship Id="rId30" Type="http://schemas.openxmlformats.org/officeDocument/2006/relationships/slide" Target="slides/slide25.xml"/><Relationship Id="rId74" Type="http://schemas.openxmlformats.org/officeDocument/2006/relationships/font" Target="fonts/Barrio-regular.fntdata"/><Relationship Id="rId33" Type="http://schemas.openxmlformats.org/officeDocument/2006/relationships/slide" Target="slides/slide28.xml"/><Relationship Id="rId77" Type="http://schemas.openxmlformats.org/officeDocument/2006/relationships/font" Target="fonts/OpenSansLight-italic.fntdata"/><Relationship Id="rId32" Type="http://schemas.openxmlformats.org/officeDocument/2006/relationships/slide" Target="slides/slide27.xml"/><Relationship Id="rId76" Type="http://schemas.openxmlformats.org/officeDocument/2006/relationships/font" Target="fonts/OpenSansLight-bold.fntdata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78" Type="http://schemas.openxmlformats.org/officeDocument/2006/relationships/font" Target="fonts/OpenSansLight-boldItalic.fntdata"/><Relationship Id="rId71" Type="http://schemas.openxmlformats.org/officeDocument/2006/relationships/font" Target="fonts/SourceSansProLight-bold.fntdata"/><Relationship Id="rId70" Type="http://schemas.openxmlformats.org/officeDocument/2006/relationships/font" Target="fonts/SourceSansProLight-regular.fntdata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e.wikipedia.org/wiki/Nuntii_Latini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Cecil_Chubb" TargetMode="External"/><Relationship Id="rId3" Type="http://schemas.openxmlformats.org/officeDocument/2006/relationships/hyperlink" Target="https://www.english-heritage.org.uk/visit/places/stonehenge/history-and-stories/history/#footnote-20" TargetMode="External"/><Relationship Id="rId4" Type="http://schemas.openxmlformats.org/officeDocument/2006/relationships/hyperlink" Target="https://www.english-heritage.org.uk/visit/places/stonehenge/history-and-stories/history/#footnote-20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Eradication_of_infectious_diseases#Smallpox" TargetMode="External"/><Relationship Id="rId3" Type="http://schemas.openxmlformats.org/officeDocument/2006/relationships/hyperlink" Target="https://www.zeitsprung.fm/podcast/zs224/" TargetMode="External"/><Relationship Id="rId4" Type="http://schemas.openxmlformats.org/officeDocument/2006/relationships/hyperlink" Target="https://en.wikipedia.org/wiki/Balmis_Expedition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zeitsprung.fm/podcast/zs217/" TargetMode="External"/><Relationship Id="rId3" Type="http://schemas.openxmlformats.org/officeDocument/2006/relationships/hyperlink" Target="https://en.wikipedia.org/wiki/Haydn%27s_head" TargetMode="External"/><Relationship Id="rId4" Type="http://schemas.openxmlformats.org/officeDocument/2006/relationships/hyperlink" Target="https://en.wikipedia.org/wiki/Joseph_Haydn" TargetMode="Externa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history.com/news/baby-incubators-boardwalk-sideshows-medical-marvels" TargetMode="External"/><Relationship Id="rId3" Type="http://schemas.openxmlformats.org/officeDocument/2006/relationships/hyperlink" Target="https://www.zeitsprung.fm/podcast/zs188/" TargetMode="Externa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Yellow_Fleet" TargetMode="Externa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Pickelhaube" TargetMode="Externa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open.spotify.com/track/5PvH3rnQPUdugtGCxWwDod?si=UnPJGVZXQX-HWPrcqV2Z8Q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open.spotify.com/track/6EOKwO6WaLal58MSsi6U4W?si=GxRZR3xWRqWtvYMprbxPXg" TargetMode="Externa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bustle.com/p/what-is-white-wednesday-iran-women-are-fighting-for-the-freedom-to-dress-how-they-want-7767786" TargetMode="Externa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open.spotify.com/track/75xCjkrj4pkPoXmGanOTyd?si=L86om8HUTR22w3k7ebpA_g" TargetMode="Externa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open.spotify.com/track/1Je1IMUlBXcx1Fz0WE7oPT?si=HtEzACXVSu64rl3YA9ShoA" TargetMode="Externa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en.wikipedia.org/wiki/Higgs_boson" TargetMode="External"/><Relationship Id="rId3" Type="http://schemas.openxmlformats.org/officeDocument/2006/relationships/hyperlink" Target="https://www.youtube.com/watch?v=-fXAsrZ-ePM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7224da8efb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7224da8efb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30 Jahre | too much competition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Best Book of 2019 S. 158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https://de.wikipedia.org/wiki/Nuntii_Latini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224da8efb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224da8efb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7224da8efb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7224da8efb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https://en.wikipedia.org/wiki/Cecil_Chubb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man was sent out</a:t>
            </a:r>
            <a:r>
              <a:rPr lang="en">
                <a:solidFill>
                  <a:schemeClr val="dk1"/>
                </a:solidFill>
              </a:rPr>
              <a:t> by his wife </a:t>
            </a:r>
            <a:r>
              <a:rPr lang="en"/>
              <a:t>to buy garden chairs at an auction and came back with Stonehenge.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rgbClr val="373737"/>
                </a:solidFill>
                <a:highlight>
                  <a:srgbClr val="F8F7F2"/>
                </a:highlight>
              </a:rPr>
              <a:t>The monument remained in private ownership until 1918 when Cecil Chubb, a local man who had purchased Stonehenge from the Atrobus family at an auction three years previously, gave it to the nation.</a:t>
            </a:r>
            <a:r>
              <a:rPr baseline="30000" lang="en">
                <a:solidFill>
                  <a:srgbClr val="C1102C"/>
                </a:solidFill>
                <a:highlight>
                  <a:srgbClr val="F8F7F2"/>
                </a:highlight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[20]</a:t>
            </a:r>
            <a:r>
              <a:rPr lang="en" sz="1350">
                <a:solidFill>
                  <a:srgbClr val="373737"/>
                </a:solidFill>
                <a:highlight>
                  <a:srgbClr val="F8F7F2"/>
                </a:highlight>
              </a:rPr>
              <a:t> Thereafter, the duty to conserve the monument fell to the state, today a role performed on its behalf by English Heritage.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rgbClr val="373737"/>
                </a:solidFill>
                <a:highlight>
                  <a:srgbClr val="FFFFFF"/>
                </a:highlight>
              </a:rPr>
              <a:t>C Chippindale, </a:t>
            </a:r>
            <a:r>
              <a:rPr i="1" lang="en" sz="1350">
                <a:solidFill>
                  <a:srgbClr val="373737"/>
                </a:solidFill>
                <a:highlight>
                  <a:srgbClr val="FFFFFF"/>
                </a:highlight>
              </a:rPr>
              <a:t>Stonehenge Complete</a:t>
            </a:r>
            <a:r>
              <a:rPr lang="en" sz="1350">
                <a:solidFill>
                  <a:srgbClr val="373737"/>
                </a:solidFill>
                <a:highlight>
                  <a:srgbClr val="FFFFFF"/>
                </a:highlight>
              </a:rPr>
              <a:t>, 4th edn (London, 2012), 176.</a:t>
            </a:r>
            <a:endParaRPr sz="1350">
              <a:solidFill>
                <a:srgbClr val="373737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https://www.english-heritage.org.uk/visit/places/stonehenge/history-and-stories/history/#footnote-20</a:t>
            </a:r>
            <a:endParaRPr sz="1350">
              <a:solidFill>
                <a:srgbClr val="373737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7224da89a8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7224da89a8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224da89a8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224da89a8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7224da89a8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7224da89a8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52d8b7b7f4_1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52d8b7b7f4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52d8b7b7f4_1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52d8b7b7f4_1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52d8b7b7f4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52d8b7b7f4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52d8b7b7f4_1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52d8b7b7f4_1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224da89a8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224da89a8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52d8b7b7f4_1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52d8b7b7f4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52d8b7b7f4_1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52d8b7b7f4_1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52d8b7b7f4_1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52d8b7b7f4_1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7224da89a8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7224da89a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72464b6f64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72464b6f64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7224da89a8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7224da89a8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727bd7c94c_2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727bd7c94c_2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727bd7c94c_2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727bd7c94c_2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72464b6f6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72464b6f6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72464b6f64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72464b6f6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224da89a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224da89a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727bd7c94c_2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727bd7c94c_2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7224da89a8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7224da89a8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7224da8efb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7224da8ef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7224da89a8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7224da89a8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7224da8efb_1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7224da8efb_1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7224da8efb_1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7224da8efb_1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7224da8efb_1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7224da8efb_1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7224da8efb_1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7224da8efb_1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7224da89a8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7224da89a8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7224da89a8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7224da89a8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 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https://en.wikipedia.org/wiki/Eradication_of_infectious_diseases#Smallpox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https://www.zeitsprung.fm/podcast/zs224/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https://en.wikipedia.org/wiki/Balmis_Expedition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727bd7c94c_2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727bd7c94c_2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7224da89a8_0_2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7224da89a8_0_2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7224da8efb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7224da8efb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2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https://www.zeitsprung.fm/podcast/zs217/</a:t>
            </a:r>
            <a:endParaRPr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https://en.wikipedia.org/wiki/Haydn%27s_head</a:t>
            </a:r>
            <a:endParaRPr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https://en.wikipedia.org/wiki/Joseph_Haydn</a:t>
            </a:r>
            <a:endParaRPr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7224da8efb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7224da8efb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7224da8efb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7224da8efb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 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https://www.history.com/news/baby-incubators-boardwalk-sideshows-medical-marvels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https://www.zeitsprung.fm/podcast/zs188/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222222"/>
                </a:solidFill>
                <a:highlight>
                  <a:srgbClr val="FFFFFF"/>
                </a:highlight>
              </a:rPr>
              <a:t>Between 6000 and 7000 babies were rescued through this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7224da8efb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7224da8efb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7224da8efb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7224da8efb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 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https://en.wikipedia.org/wiki/Yellow_Fleet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7224da8efb_0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6" name="Google Shape;446;g7224da8efb_0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7224da89a8_0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7224da89a8_0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It is to defend against an attack of swords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https://en.wikipedia.org/wiki/Pickelhaube</a:t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7224da89a8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9" name="Google Shape;459;g7224da89a8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7224da89a8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7224da89a8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Play:  Human Music - Rick and Morty on Spotify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https://open.spotify.com/track/5PvH3rnQPUdugtGCxWwDod?si=UnPJGVZXQX-HWPrcqV2Z8Q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7224da89a8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7224da89a8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7224da89a8_0_2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7" name="Google Shape;487;g7224da89a8_0_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7224da89a8_0_2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Google Shape;495;g7224da89a8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52d8b7b7f4_3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52d8b7b7f4_3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22222"/>
                </a:solidFill>
              </a:rPr>
              <a:t>https://open.spotify.com/track/4fXGWiVhlOLdhwRDP6pIFG?si=zba69oCkSzOUuHKt22chLQ</a:t>
            </a:r>
            <a:endParaRPr>
              <a:solidFill>
                <a:srgbClr val="222222"/>
              </a:solidFill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52d8b7b7f4_3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52d8b7b7f4_3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52d8b7b7f4_2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Google Shape;520;g52d8b7b7f4_2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52d8b7b7f4_2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Google Shape;525;g52d8b7b7f4_2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52d8b7b7f4_2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g52d8b7b7f4_2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https://open.spotify.com/track/6EOKwO6WaLal58MSsi6U4W?si=GxRZR3xWRqWtvYMprbxPXg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52d8b7b7f4_2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Google Shape;556;g52d8b7b7f4_2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g52d8b7b7f4_2_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1" name="Google Shape;561;g52d8b7b7f4_2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52d8b7b7f4_2_1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8" name="Google Shape;568;g52d8b7b7f4_2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7224da89a8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7224da89a8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https://www.bustle.com/p/what-is-white-wednesday-iran-women-are-fighting-for-the-freedom-to-dress-how-they-want-7767786</a:t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52d8b7b7f4_2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Google Shape;591;g52d8b7b7f4_2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https://open.spotify.com/track/75xCjkrj4pkPoXmGanOTyd?si=L86om8HUTR22w3k7ebpA_g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52d8b7b7f4_3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Google Shape;600;g52d8b7b7f4_3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52d8b7b7f4_3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5" name="Google Shape;605;g52d8b7b7f4_3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222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u="sng">
                <a:solidFill>
                  <a:schemeClr val="hlink"/>
                </a:solidFill>
                <a:highlight>
                  <a:srgbClr val="FFFFFF"/>
                </a:highlight>
                <a:hlinkClick r:id="rId2"/>
              </a:rPr>
              <a:t>https://open.spotify.com/track/1Je1IMUlBXcx1Fz0WE7oPT?si=HtEzACXVSu64rl3YA9ShoA</a:t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222222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g52d8b7b7f4_3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3" name="Google Shape;613;g52d8b7b7f4_3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52d8b7b7f4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1" name="Google Shape;621;g52d8b7b7f4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7224da89a8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7224da89a8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7224da8efb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7224da8ef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Higgs Boson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https://en.wikipedia.org/wiki/Higgs_boson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https://www.youtube.com/watch?v=-fXAsrZ-ePM</a:t>
            </a:r>
            <a:r>
              <a:rPr lang="en"/>
              <a:t> (Documentary Particle Fever)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youtube.com/watch?v=edvdzh9Pggg (beyond Higgs Boson)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7224da8efb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7224da8efb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6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4.png"/><Relationship Id="rId7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4.png"/><Relationship Id="rId7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4.png"/><Relationship Id="rId7" Type="http://schemas.openxmlformats.org/officeDocument/2006/relationships/image" Target="../media/image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6" Type="http://schemas.openxmlformats.org/officeDocument/2006/relationships/image" Target="../media/image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1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5" Type="http://schemas.openxmlformats.org/officeDocument/2006/relationships/image" Target="../media/image10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.png"/><Relationship Id="rId4" Type="http://schemas.openxmlformats.org/officeDocument/2006/relationships/image" Target="../media/image7.png"/><Relationship Id="rId5" Type="http://schemas.openxmlformats.org/officeDocument/2006/relationships/image" Target="../media/image1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15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.png"/><Relationship Id="rId4" Type="http://schemas.openxmlformats.org/officeDocument/2006/relationships/image" Target="../media/image17.png"/><Relationship Id="rId5" Type="http://schemas.openxmlformats.org/officeDocument/2006/relationships/image" Target="../media/image4.png"/><Relationship Id="rId6" Type="http://schemas.openxmlformats.org/officeDocument/2006/relationships/image" Target="../media/image15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://drive.google.com/file/d/13O8wSXn_2MZA8PVMDXshoUM1hFesGCYY/view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hyperlink" Target="http://drive.google.com/file/d/13O8wSXn_2MZA8PVMDXshoUM1hFesGCYY/view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6" Type="http://schemas.openxmlformats.org/officeDocument/2006/relationships/image" Target="../media/image15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6" Type="http://schemas.openxmlformats.org/officeDocument/2006/relationships/hyperlink" Target="https://en.wikipedia.org/wiki/Eradication_of_infectious_diseases#Smallpox" TargetMode="External"/><Relationship Id="rId7" Type="http://schemas.openxmlformats.org/officeDocument/2006/relationships/hyperlink" Target="https://en.wikipedia.org/wiki/Eradication_of_infectious_diseases#Smallpox" TargetMode="External"/><Relationship Id="rId8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.png"/><Relationship Id="rId4" Type="http://schemas.openxmlformats.org/officeDocument/2006/relationships/hyperlink" Target="https://en.wikipedia.org/wiki/Eradication_of_infectious_diseases#Smallpox" TargetMode="Externa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6" Type="http://schemas.openxmlformats.org/officeDocument/2006/relationships/hyperlink" Target="https://en.wikipedia.org/wiki/Eradication_of_infectious_diseases#Smallpox" TargetMode="External"/><Relationship Id="rId7" Type="http://schemas.openxmlformats.org/officeDocument/2006/relationships/image" Target="../media/image5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6" Type="http://schemas.openxmlformats.org/officeDocument/2006/relationships/hyperlink" Target="https://en.wikipedia.org/wiki/Eradication_of_infectious_diseases#Smallpox" TargetMode="External"/><Relationship Id="rId7" Type="http://schemas.openxmlformats.org/officeDocument/2006/relationships/image" Target="../media/image5.png"/><Relationship Id="rId8" Type="http://schemas.openxmlformats.org/officeDocument/2006/relationships/hyperlink" Target="https://en.wikipedia.org/wiki/Suez_Canal" TargetMode="Externa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9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15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6.png"/><Relationship Id="rId4" Type="http://schemas.openxmlformats.org/officeDocument/2006/relationships/image" Target="../media/image20.png"/><Relationship Id="rId5" Type="http://schemas.openxmlformats.org/officeDocument/2006/relationships/image" Target="../media/image14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15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6" Type="http://schemas.openxmlformats.org/officeDocument/2006/relationships/image" Target="../media/image3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0" y="1653300"/>
            <a:ext cx="9144000" cy="18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Welcome</a:t>
            </a: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to the </a:t>
            </a:r>
            <a:r>
              <a:rPr lang="en" sz="3600">
                <a:solidFill>
                  <a:srgbClr val="8BADDC"/>
                </a:solidFill>
                <a:latin typeface="Barrio"/>
                <a:ea typeface="Barrio"/>
                <a:cs typeface="Barrio"/>
                <a:sym typeface="Barrio"/>
              </a:rPr>
              <a:t>fIrst And Best</a:t>
            </a:r>
            <a:endParaRPr sz="3600">
              <a:solidFill>
                <a:srgbClr val="8BADDC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TW </a:t>
            </a:r>
            <a:r>
              <a:rPr lang="en" sz="72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remote</a:t>
            </a: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Pub Quiz!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17" name="Google Shape;11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6250" y="963700"/>
            <a:ext cx="7350149" cy="428937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2"/>
          <p:cNvSpPr txBox="1"/>
          <p:nvPr/>
        </p:nvSpPr>
        <p:spPr>
          <a:xfrm>
            <a:off x="1942925" y="1183600"/>
            <a:ext cx="6634500" cy="33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The Finnish news Broadcast “Nunti Latini” was broadcasted in Latin for how many years?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Why was the show canceled after so many years?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4: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much was Stonehenge auctioned off for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129" name="Google Shape;129;p24"/>
          <p:cNvGrpSpPr/>
          <p:nvPr/>
        </p:nvGrpSpPr>
        <p:grpSpPr>
          <a:xfrm>
            <a:off x="738522" y="1643911"/>
            <a:ext cx="3170361" cy="1485451"/>
            <a:chOff x="540301" y="1303725"/>
            <a:chExt cx="3368424" cy="1825551"/>
          </a:xfrm>
        </p:grpSpPr>
        <p:pic>
          <p:nvPicPr>
            <p:cNvPr id="130" name="Google Shape;130;p2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540301" y="1303725"/>
              <a:ext cx="3368424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1" name="Google Shape;131;p24"/>
            <p:cNvSpPr txBox="1"/>
            <p:nvPr/>
          </p:nvSpPr>
          <p:spPr>
            <a:xfrm>
              <a:off x="833000" y="1686475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A: £12,037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32" name="Google Shape;132;p24"/>
          <p:cNvGrpSpPr/>
          <p:nvPr/>
        </p:nvGrpSpPr>
        <p:grpSpPr>
          <a:xfrm>
            <a:off x="5191075" y="1093925"/>
            <a:ext cx="3368424" cy="1977999"/>
            <a:chOff x="5191075" y="1093925"/>
            <a:chExt cx="3368424" cy="1977999"/>
          </a:xfrm>
        </p:grpSpPr>
        <p:pic>
          <p:nvPicPr>
            <p:cNvPr id="133" name="Google Shape;133;p2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91075" y="1093925"/>
              <a:ext cx="3368424" cy="1977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4" name="Google Shape;134;p24"/>
            <p:cNvSpPr txBox="1"/>
            <p:nvPr/>
          </p:nvSpPr>
          <p:spPr>
            <a:xfrm>
              <a:off x="5637038" y="1596425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£6,600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35" name="Google Shape;135;p24"/>
          <p:cNvGrpSpPr/>
          <p:nvPr/>
        </p:nvGrpSpPr>
        <p:grpSpPr>
          <a:xfrm>
            <a:off x="1021750" y="3231375"/>
            <a:ext cx="3056750" cy="1825551"/>
            <a:chOff x="1021750" y="3231375"/>
            <a:chExt cx="3056750" cy="1825551"/>
          </a:xfrm>
        </p:grpSpPr>
        <p:pic>
          <p:nvPicPr>
            <p:cNvPr id="136" name="Google Shape;136;p2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21750" y="3231375"/>
              <a:ext cx="3056675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7" name="Google Shape;137;p24"/>
            <p:cNvSpPr txBox="1"/>
            <p:nvPr/>
          </p:nvSpPr>
          <p:spPr>
            <a:xfrm>
              <a:off x="1253400" y="3662700"/>
              <a:ext cx="28251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B: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£533,000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138" name="Google Shape;138;p24"/>
          <p:cNvGrpSpPr/>
          <p:nvPr/>
        </p:nvGrpSpPr>
        <p:grpSpPr>
          <a:xfrm>
            <a:off x="4416129" y="3071924"/>
            <a:ext cx="3537604" cy="2089064"/>
            <a:chOff x="4452325" y="3224302"/>
            <a:chExt cx="3329510" cy="1936650"/>
          </a:xfrm>
        </p:grpSpPr>
        <p:pic>
          <p:nvPicPr>
            <p:cNvPr id="139" name="Google Shape;139;p24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452325" y="3224302"/>
              <a:ext cx="3170225" cy="1936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0" name="Google Shape;140;p24"/>
            <p:cNvSpPr txBox="1"/>
            <p:nvPr/>
          </p:nvSpPr>
          <p:spPr>
            <a:xfrm>
              <a:off x="5305335" y="3639076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D: £1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1975" y="1264775"/>
            <a:ext cx="3368424" cy="193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029925" y="3224325"/>
            <a:ext cx="3170225" cy="193665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6"/>
          <p:cNvSpPr txBox="1"/>
          <p:nvPr>
            <p:ph type="title"/>
          </p:nvPr>
        </p:nvSpPr>
        <p:spPr>
          <a:xfrm>
            <a:off x="311700" y="29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1: All of these have more germs on their surface than a toilet seat apart from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52" name="Google Shape;152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518176" y="1443950"/>
            <a:ext cx="3368424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6"/>
          <p:cNvSpPr txBox="1"/>
          <p:nvPr/>
        </p:nvSpPr>
        <p:spPr>
          <a:xfrm>
            <a:off x="833000" y="1686475"/>
            <a:ext cx="2738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rio"/>
              <a:buAutoNum type="alphaUcPeriod"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Light Switch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54" name="Google Shape;154;p26"/>
          <p:cNvSpPr txBox="1"/>
          <p:nvPr/>
        </p:nvSpPr>
        <p:spPr>
          <a:xfrm>
            <a:off x="5637038" y="159642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B. Kitchen sponge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55" name="Google Shape;155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21750" y="3231375"/>
            <a:ext cx="3056675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6"/>
          <p:cNvSpPr txBox="1"/>
          <p:nvPr/>
        </p:nvSpPr>
        <p:spPr>
          <a:xfrm>
            <a:off x="1311851" y="3691925"/>
            <a:ext cx="2738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C. Office desk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57" name="Google Shape;157;p26"/>
          <p:cNvSpPr txBox="1"/>
          <p:nvPr/>
        </p:nvSpPr>
        <p:spPr>
          <a:xfrm>
            <a:off x="5264102" y="3598425"/>
            <a:ext cx="2779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D. Mobile phone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58" name="Google Shape;158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539994">
            <a:off x="7177301" y="3708398"/>
            <a:ext cx="1943599" cy="1415302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6"/>
          <p:cNvSpPr txBox="1"/>
          <p:nvPr/>
        </p:nvSpPr>
        <p:spPr>
          <a:xfrm rot="540081">
            <a:off x="7269755" y="4025946"/>
            <a:ext cx="1649008" cy="5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1975" y="1264775"/>
            <a:ext cx="3368424" cy="193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029925" y="3224325"/>
            <a:ext cx="3170225" cy="193665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8"/>
          <p:cNvSpPr txBox="1"/>
          <p:nvPr>
            <p:ph type="title"/>
          </p:nvPr>
        </p:nvSpPr>
        <p:spPr>
          <a:xfrm>
            <a:off x="311700" y="29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2: Which of the following does bacteria need to assist it to grow and multiply?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72" name="Google Shape;172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865876" y="1772875"/>
            <a:ext cx="3368424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8"/>
          <p:cNvSpPr txBox="1"/>
          <p:nvPr/>
        </p:nvSpPr>
        <p:spPr>
          <a:xfrm>
            <a:off x="1253175" y="2219825"/>
            <a:ext cx="2738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A: Water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74" name="Google Shape;174;p28"/>
          <p:cNvSpPr txBox="1"/>
          <p:nvPr/>
        </p:nvSpPr>
        <p:spPr>
          <a:xfrm>
            <a:off x="5637038" y="159642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C: Food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75" name="Google Shape;175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21750" y="3231375"/>
            <a:ext cx="3056675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8"/>
          <p:cNvSpPr txBox="1"/>
          <p:nvPr/>
        </p:nvSpPr>
        <p:spPr>
          <a:xfrm>
            <a:off x="1311825" y="3529575"/>
            <a:ext cx="26214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B: Warm temperature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77" name="Google Shape;177;p28"/>
          <p:cNvSpPr txBox="1"/>
          <p:nvPr/>
        </p:nvSpPr>
        <p:spPr>
          <a:xfrm>
            <a:off x="5264102" y="3598425"/>
            <a:ext cx="2779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D: All of the above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78" name="Google Shape;178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539994">
            <a:off x="7369151" y="3922373"/>
            <a:ext cx="1943599" cy="1415302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8"/>
          <p:cNvSpPr txBox="1"/>
          <p:nvPr/>
        </p:nvSpPr>
        <p:spPr>
          <a:xfrm rot="540081">
            <a:off x="7460605" y="4344221"/>
            <a:ext cx="1649008" cy="5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9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1975" y="1264775"/>
            <a:ext cx="3368424" cy="193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029925" y="3224325"/>
            <a:ext cx="3170225" cy="1936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30"/>
          <p:cNvSpPr txBox="1"/>
          <p:nvPr>
            <p:ph type="title"/>
          </p:nvPr>
        </p:nvSpPr>
        <p:spPr>
          <a:xfrm>
            <a:off x="311700" y="29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3: The smallest form of bacteria is called: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92" name="Google Shape;192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518176" y="1443950"/>
            <a:ext cx="3368424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0"/>
          <p:cNvSpPr txBox="1"/>
          <p:nvPr/>
        </p:nvSpPr>
        <p:spPr>
          <a:xfrm>
            <a:off x="833000" y="1686475"/>
            <a:ext cx="2738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rio"/>
              <a:buAutoNum type="alphaUcPeriod"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vibrio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94" name="Google Shape;194;p30"/>
          <p:cNvSpPr txBox="1"/>
          <p:nvPr/>
        </p:nvSpPr>
        <p:spPr>
          <a:xfrm>
            <a:off x="5637038" y="159642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B. cocci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95" name="Google Shape;195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21750" y="3231375"/>
            <a:ext cx="3056675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0"/>
          <p:cNvSpPr txBox="1"/>
          <p:nvPr/>
        </p:nvSpPr>
        <p:spPr>
          <a:xfrm>
            <a:off x="1311838" y="369192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C. bacilli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197" name="Google Shape;197;p30"/>
          <p:cNvSpPr txBox="1"/>
          <p:nvPr/>
        </p:nvSpPr>
        <p:spPr>
          <a:xfrm>
            <a:off x="5264102" y="3598425"/>
            <a:ext cx="2779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D. spirilla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98" name="Google Shape;198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539994">
            <a:off x="7258476" y="3914998"/>
            <a:ext cx="1943599" cy="1415302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30"/>
          <p:cNvSpPr txBox="1"/>
          <p:nvPr/>
        </p:nvSpPr>
        <p:spPr>
          <a:xfrm rot="540081">
            <a:off x="7365680" y="4336846"/>
            <a:ext cx="1649008" cy="5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1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YOUR</a:t>
            </a:r>
            <a:r>
              <a:rPr lang="en" sz="36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 Lovely</a:t>
            </a: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3600">
                <a:solidFill>
                  <a:srgbClr val="8BADDC"/>
                </a:solidFill>
                <a:latin typeface="Barrio"/>
                <a:ea typeface="Barrio"/>
                <a:cs typeface="Barrio"/>
                <a:sym typeface="Barrio"/>
              </a:rPr>
              <a:t>Hosts</a:t>
            </a: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for this Evening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9000" y="1247150"/>
            <a:ext cx="6485997" cy="362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1975" y="1264775"/>
            <a:ext cx="3368424" cy="193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2986887" y="3157150"/>
            <a:ext cx="3170225" cy="193665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32"/>
          <p:cNvSpPr txBox="1"/>
          <p:nvPr>
            <p:ph type="title"/>
          </p:nvPr>
        </p:nvSpPr>
        <p:spPr>
          <a:xfrm>
            <a:off x="311700" y="295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4: The number of germs on your hands is comparable to the number of: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12" name="Google Shape;212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518176" y="1443950"/>
            <a:ext cx="3368424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2"/>
          <p:cNvSpPr txBox="1"/>
          <p:nvPr/>
        </p:nvSpPr>
        <p:spPr>
          <a:xfrm>
            <a:off x="553450" y="1693875"/>
            <a:ext cx="3667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arrio"/>
              <a:buAutoNum type="alphaUcPeriod"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Grains of sand on beach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14" name="Google Shape;214;p32"/>
          <p:cNvSpPr txBox="1"/>
          <p:nvPr/>
        </p:nvSpPr>
        <p:spPr>
          <a:xfrm>
            <a:off x="5637038" y="159642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B. Trees in a forest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15" name="Google Shape;215;p32"/>
          <p:cNvSpPr txBox="1"/>
          <p:nvPr/>
        </p:nvSpPr>
        <p:spPr>
          <a:xfrm>
            <a:off x="3182252" y="3369650"/>
            <a:ext cx="2779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C. Cars in a parking lot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16" name="Google Shape;216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539994">
            <a:off x="7096126" y="3538648"/>
            <a:ext cx="1943599" cy="1415302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2"/>
          <p:cNvSpPr txBox="1"/>
          <p:nvPr/>
        </p:nvSpPr>
        <p:spPr>
          <a:xfrm rot="540081">
            <a:off x="7195955" y="3907871"/>
            <a:ext cx="1649008" cy="5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3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50051"/>
        </a:soli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4"/>
          <p:cNvSpPr txBox="1"/>
          <p:nvPr>
            <p:ph type="title"/>
          </p:nvPr>
        </p:nvSpPr>
        <p:spPr>
          <a:xfrm>
            <a:off x="311700" y="183825"/>
            <a:ext cx="8520600" cy="215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5: Arrange the correct year of the following pandemics in the following order: 1. Smallpox, 2. Black Death(Bubonic Plague) 3. Spanish Flu 4. COVID-19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228" name="Google Shape;228;p34"/>
          <p:cNvGrpSpPr/>
          <p:nvPr/>
        </p:nvGrpSpPr>
        <p:grpSpPr>
          <a:xfrm>
            <a:off x="311688" y="2091325"/>
            <a:ext cx="3368424" cy="1825551"/>
            <a:chOff x="518138" y="1375875"/>
            <a:chExt cx="3368424" cy="1825551"/>
          </a:xfrm>
        </p:grpSpPr>
        <p:pic>
          <p:nvPicPr>
            <p:cNvPr id="229" name="Google Shape;229;p3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518138" y="1375875"/>
              <a:ext cx="3368424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0" name="Google Shape;230;p34"/>
            <p:cNvSpPr txBox="1"/>
            <p:nvPr/>
          </p:nvSpPr>
          <p:spPr>
            <a:xfrm>
              <a:off x="707987" y="1686500"/>
              <a:ext cx="31068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A: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1520, 1347, 1918, 2020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231" name="Google Shape;231;p34"/>
          <p:cNvGrpSpPr/>
          <p:nvPr/>
        </p:nvGrpSpPr>
        <p:grpSpPr>
          <a:xfrm>
            <a:off x="2174091" y="3562878"/>
            <a:ext cx="3571802" cy="1825551"/>
            <a:chOff x="1021750" y="3231375"/>
            <a:chExt cx="3324462" cy="1825551"/>
          </a:xfrm>
        </p:grpSpPr>
        <p:pic>
          <p:nvPicPr>
            <p:cNvPr id="232" name="Google Shape;232;p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21750" y="3231375"/>
              <a:ext cx="3056675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3" name="Google Shape;233;p34"/>
            <p:cNvSpPr txBox="1"/>
            <p:nvPr/>
          </p:nvSpPr>
          <p:spPr>
            <a:xfrm>
              <a:off x="1133212" y="3524623"/>
              <a:ext cx="32130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1347,1520,1918, 2020</a:t>
              </a:r>
              <a:endParaRPr/>
            </a:p>
          </p:txBody>
        </p:sp>
      </p:grpSp>
      <p:grpSp>
        <p:nvGrpSpPr>
          <p:cNvPr id="234" name="Google Shape;234;p34"/>
          <p:cNvGrpSpPr/>
          <p:nvPr/>
        </p:nvGrpSpPr>
        <p:grpSpPr>
          <a:xfrm>
            <a:off x="4257960" y="2091326"/>
            <a:ext cx="3571893" cy="2069117"/>
            <a:chOff x="5029925" y="3992398"/>
            <a:chExt cx="3170225" cy="1936650"/>
          </a:xfrm>
        </p:grpSpPr>
        <p:pic>
          <p:nvPicPr>
            <p:cNvPr id="235" name="Google Shape;235;p3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flipH="1">
              <a:off x="5029925" y="3992398"/>
              <a:ext cx="3170225" cy="1936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6" name="Google Shape;236;p34"/>
            <p:cNvSpPr txBox="1"/>
            <p:nvPr/>
          </p:nvSpPr>
          <p:spPr>
            <a:xfrm>
              <a:off x="5225290" y="4347516"/>
              <a:ext cx="2779500" cy="99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B: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1918, 1520, 1347, 2020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pic>
        <p:nvPicPr>
          <p:cNvPr id="237" name="Google Shape;237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539994">
            <a:off x="7347001" y="3767998"/>
            <a:ext cx="1943599" cy="1415302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4"/>
          <p:cNvSpPr txBox="1"/>
          <p:nvPr/>
        </p:nvSpPr>
        <p:spPr>
          <a:xfrm rot="540081">
            <a:off x="7373080" y="4114496"/>
            <a:ext cx="1649008" cy="5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5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3. INTERACTIVE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You Need: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49" name="Google Shape;249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94E23"/>
                </a:solidFill>
                <a:latin typeface="Barrio"/>
                <a:ea typeface="Barrio"/>
                <a:cs typeface="Barrio"/>
                <a:sym typeface="Barrio"/>
              </a:rPr>
              <a:t>Paper</a:t>
            </a:r>
            <a:endParaRPr sz="2800">
              <a:solidFill>
                <a:srgbClr val="E94E23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Pencil</a:t>
            </a:r>
            <a:endParaRPr sz="28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A Little Bit OF Space</a:t>
            </a:r>
            <a:endParaRPr sz="28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1.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55" name="Google Shape;25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487850" y="1033475"/>
            <a:ext cx="6187725" cy="3353475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7"/>
          <p:cNvSpPr txBox="1"/>
          <p:nvPr/>
        </p:nvSpPr>
        <p:spPr>
          <a:xfrm>
            <a:off x="1980150" y="12001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DrAw </a:t>
            </a:r>
            <a:r>
              <a:rPr lang="en" sz="6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ONE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Cat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Together With Your Team</a:t>
            </a:r>
            <a:endParaRPr sz="4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57" name="Google Shape;257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39994">
            <a:off x="7096126" y="3538648"/>
            <a:ext cx="1943599" cy="1415302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7"/>
          <p:cNvSpPr txBox="1"/>
          <p:nvPr/>
        </p:nvSpPr>
        <p:spPr>
          <a:xfrm rot="540081">
            <a:off x="7195955" y="3907871"/>
            <a:ext cx="1649008" cy="5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1.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64" name="Google Shape;264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487850" y="1033475"/>
            <a:ext cx="6187725" cy="3353475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8"/>
          <p:cNvSpPr txBox="1"/>
          <p:nvPr/>
        </p:nvSpPr>
        <p:spPr>
          <a:xfrm>
            <a:off x="1980150" y="12001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DrAw </a:t>
            </a:r>
            <a:r>
              <a:rPr lang="en" sz="6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ONE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Cat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Together With Your Team</a:t>
            </a:r>
            <a:endParaRPr sz="4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66" name="Google Shape;266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39994">
            <a:off x="7096126" y="3538648"/>
            <a:ext cx="1943599" cy="1415302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38"/>
          <p:cNvSpPr txBox="1"/>
          <p:nvPr/>
        </p:nvSpPr>
        <p:spPr>
          <a:xfrm rot="540081">
            <a:off x="7195955" y="3907871"/>
            <a:ext cx="1649008" cy="5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68" name="Google Shape;268;p38"/>
          <p:cNvPicPr preferRelativeResize="0"/>
          <p:nvPr/>
        </p:nvPicPr>
        <p:blipFill rotWithShape="1">
          <a:blip r:embed="rId5">
            <a:alphaModFix/>
          </a:blip>
          <a:srcRect b="5057" l="14422" r="35098" t="7445"/>
          <a:stretch/>
        </p:blipFill>
        <p:spPr>
          <a:xfrm rot="780001">
            <a:off x="7105811" y="356425"/>
            <a:ext cx="1688076" cy="175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39994">
            <a:off x="571501" y="3584898"/>
            <a:ext cx="1943599" cy="1415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81175" y="597050"/>
            <a:ext cx="5818200" cy="31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2.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76" name="Google Shape;276;p39"/>
          <p:cNvSpPr txBox="1"/>
          <p:nvPr/>
        </p:nvSpPr>
        <p:spPr>
          <a:xfrm>
            <a:off x="2132550" y="5905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Form the </a:t>
            </a: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Letter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6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M 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only with the Bodies of Your Team</a:t>
            </a:r>
            <a:endParaRPr sz="4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77" name="Google Shape;277;p39"/>
          <p:cNvSpPr txBox="1"/>
          <p:nvPr/>
        </p:nvSpPr>
        <p:spPr>
          <a:xfrm rot="602290">
            <a:off x="697720" y="3926899"/>
            <a:ext cx="1648841" cy="57173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39994">
            <a:off x="571501" y="3584898"/>
            <a:ext cx="1943599" cy="1415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81175" y="597050"/>
            <a:ext cx="5818200" cy="31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85" name="Google Shape;285;p40"/>
          <p:cNvSpPr txBox="1"/>
          <p:nvPr/>
        </p:nvSpPr>
        <p:spPr>
          <a:xfrm>
            <a:off x="2132550" y="5905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Form the </a:t>
            </a: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Letter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6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M 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only with the Bodies of Your Team</a:t>
            </a:r>
            <a:endParaRPr sz="4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86" name="Google Shape;286;p40"/>
          <p:cNvSpPr txBox="1"/>
          <p:nvPr/>
        </p:nvSpPr>
        <p:spPr>
          <a:xfrm rot="602290">
            <a:off x="697720" y="3926899"/>
            <a:ext cx="1648841" cy="57173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87" name="Google Shape;287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1200004">
            <a:off x="5617575" y="2558892"/>
            <a:ext cx="3436927" cy="2491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850624" y="591125"/>
            <a:ext cx="5695501" cy="4647626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294" name="Google Shape;294;p41"/>
          <p:cNvSpPr txBox="1"/>
          <p:nvPr/>
        </p:nvSpPr>
        <p:spPr>
          <a:xfrm>
            <a:off x="1835675" y="657250"/>
            <a:ext cx="5695500" cy="23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Show the </a:t>
            </a: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Different Stages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of </a:t>
            </a:r>
            <a:r>
              <a:rPr lang="en" sz="6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self-Isolation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With Your Team. </a:t>
            </a:r>
            <a:endParaRPr sz="4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Be CreATIVe!</a:t>
            </a:r>
            <a:endParaRPr sz="40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295" name="Google Shape;295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39994">
            <a:off x="7096126" y="3538648"/>
            <a:ext cx="1943599" cy="1415302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41"/>
          <p:cNvSpPr txBox="1"/>
          <p:nvPr/>
        </p:nvSpPr>
        <p:spPr>
          <a:xfrm rot="540081">
            <a:off x="7195955" y="3907871"/>
            <a:ext cx="1649008" cy="5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4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IT WORKS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233525" y="1183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8BADDC"/>
                </a:solidFill>
                <a:latin typeface="Barrio"/>
                <a:ea typeface="Barrio"/>
                <a:cs typeface="Barrio"/>
                <a:sym typeface="Barrio"/>
              </a:rPr>
              <a:t>Random Teams</a:t>
            </a:r>
            <a:endParaRPr sz="2800">
              <a:solidFill>
                <a:srgbClr val="8BADDC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6 Rounds</a:t>
            </a:r>
            <a:endParaRPr sz="28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10 Minutes per Round</a:t>
            </a:r>
            <a:endParaRPr sz="28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800">
                <a:solidFill>
                  <a:srgbClr val="6EB4A6"/>
                </a:solidFill>
                <a:latin typeface="Barrio"/>
                <a:ea typeface="Barrio"/>
                <a:cs typeface="Barrio"/>
                <a:sym typeface="Barrio"/>
              </a:rPr>
              <a:t>Submit Answers Per Google Form</a:t>
            </a:r>
            <a:endParaRPr sz="28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EB4A6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850624" y="591125"/>
            <a:ext cx="5695501" cy="4647626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3.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303" name="Google Shape;303;p42"/>
          <p:cNvSpPr txBox="1"/>
          <p:nvPr/>
        </p:nvSpPr>
        <p:spPr>
          <a:xfrm>
            <a:off x="1835675" y="657250"/>
            <a:ext cx="5695500" cy="23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Show the </a:t>
            </a: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Different Stages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of </a:t>
            </a:r>
            <a:r>
              <a:rPr lang="en" sz="6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self-Isolation</a:t>
            </a:r>
            <a:r>
              <a:rPr lang="en" sz="4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With Your Team. </a:t>
            </a:r>
            <a:endParaRPr sz="4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Be CreATIVe!</a:t>
            </a:r>
            <a:endParaRPr sz="40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04" name="Google Shape;304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39994">
            <a:off x="7096126" y="3538648"/>
            <a:ext cx="1943599" cy="1415302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42"/>
          <p:cNvSpPr txBox="1"/>
          <p:nvPr/>
        </p:nvSpPr>
        <p:spPr>
          <a:xfrm rot="540081">
            <a:off x="7195955" y="3907871"/>
            <a:ext cx="1649008" cy="5715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4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306" name="Google Shape;306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900001">
            <a:off x="1040" y="2502323"/>
            <a:ext cx="3344244" cy="25550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3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4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 </a:t>
            </a:r>
            <a:r>
              <a:rPr lang="en" sz="6500">
                <a:solidFill>
                  <a:srgbClr val="E94E23"/>
                </a:solidFill>
                <a:latin typeface="Barrio"/>
                <a:ea typeface="Barrio"/>
                <a:cs typeface="Barrio"/>
                <a:sym typeface="Barrio"/>
              </a:rPr>
              <a:t>T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</a:t>
            </a:r>
            <a:r>
              <a:rPr lang="en" sz="65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o</a:t>
            </a:r>
            <a:r>
              <a:rPr lang="en" sz="65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U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G</a:t>
            </a:r>
            <a:r>
              <a:rPr lang="en" sz="6500">
                <a:solidFill>
                  <a:srgbClr val="E50051"/>
                </a:solidFill>
                <a:latin typeface="Barrio"/>
                <a:ea typeface="Barrio"/>
                <a:cs typeface="Barrio"/>
                <a:sym typeface="Barrio"/>
              </a:rPr>
              <a:t>H</a:t>
            </a:r>
            <a:r>
              <a:rPr lang="en" sz="6500">
                <a:solidFill>
                  <a:schemeClr val="accent5"/>
                </a:solidFill>
                <a:latin typeface="Barrio"/>
                <a:ea typeface="Barrio"/>
                <a:cs typeface="Barrio"/>
                <a:sym typeface="Barrio"/>
              </a:rPr>
              <a:t>t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</a:t>
            </a:r>
            <a:r>
              <a:rPr lang="en" sz="65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o</a:t>
            </a:r>
            <a:r>
              <a:rPr lang="en" sz="65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R</a:t>
            </a:r>
            <a:r>
              <a:rPr lang="en" sz="6500">
                <a:solidFill>
                  <a:srgbClr val="E94E23"/>
                </a:solidFill>
                <a:latin typeface="Barrio"/>
                <a:ea typeface="Barrio"/>
                <a:cs typeface="Barrio"/>
                <a:sym typeface="Barrio"/>
              </a:rPr>
              <a:t>K</a:t>
            </a:r>
            <a:r>
              <a:rPr lang="en" sz="6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</a:t>
            </a:r>
            <a:endParaRPr sz="6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228325" y="564155"/>
            <a:ext cx="6687350" cy="4118151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44"/>
          <p:cNvSpPr txBox="1"/>
          <p:nvPr/>
        </p:nvSpPr>
        <p:spPr>
          <a:xfrm>
            <a:off x="127025" y="166733"/>
            <a:ext cx="8695200" cy="40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44500" lvl="0" marL="457200" rtl="0" algn="ctr">
              <a:spcBef>
                <a:spcPts val="0"/>
              </a:spcBef>
              <a:spcAft>
                <a:spcPts val="0"/>
              </a:spcAft>
              <a:buClr>
                <a:srgbClr val="EFD248"/>
              </a:buClr>
              <a:buSzPts val="3400"/>
              <a:buFont typeface="Barrio"/>
              <a:buAutoNum type="arabicPeriod"/>
            </a:pPr>
            <a:r>
              <a:rPr lang="en" sz="3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Many </a:t>
            </a:r>
            <a:r>
              <a:rPr b="1" lang="en" sz="3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QA’s</a:t>
            </a:r>
            <a:r>
              <a:rPr lang="en" sz="3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Do </a:t>
            </a:r>
            <a:endParaRPr sz="34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Currently have their </a:t>
            </a:r>
            <a:endParaRPr sz="34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working office </a:t>
            </a:r>
            <a:endParaRPr sz="34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in Germany</a:t>
            </a:r>
            <a:r>
              <a:rPr lang="en" sz="3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?</a:t>
            </a:r>
            <a:endParaRPr sz="34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rPr>
              <a:t>(excluding TWU trainers)</a:t>
            </a:r>
            <a:endParaRPr sz="16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pic>
        <p:nvPicPr>
          <p:cNvPr id="318" name="Google Shape;318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859422">
            <a:off x="7611359" y="3954891"/>
            <a:ext cx="1107957" cy="806769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44"/>
          <p:cNvSpPr txBox="1"/>
          <p:nvPr/>
        </p:nvSpPr>
        <p:spPr>
          <a:xfrm rot="638137">
            <a:off x="7761830" y="4151300"/>
            <a:ext cx="1124824" cy="4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45"/>
          <p:cNvPicPr preferRelativeResize="0"/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1197075" y="627525"/>
            <a:ext cx="6749851" cy="396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45"/>
          <p:cNvSpPr txBox="1"/>
          <p:nvPr/>
        </p:nvSpPr>
        <p:spPr>
          <a:xfrm>
            <a:off x="127025" y="184288"/>
            <a:ext cx="8695200" cy="40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2.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How Many Days has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martin</a:t>
            </a:r>
            <a:r>
              <a:rPr lang="en" sz="48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4800">
                <a:solidFill>
                  <a:srgbClr val="9076DD"/>
                </a:solidFill>
                <a:latin typeface="Barrio"/>
                <a:ea typeface="Barrio"/>
                <a:cs typeface="Barrio"/>
                <a:sym typeface="Barrio"/>
              </a:rPr>
              <a:t>Fowler</a:t>
            </a: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been with Thoughtworks?</a:t>
            </a:r>
            <a:br>
              <a:rPr lang="en" sz="4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br>
              <a:rPr lang="en" sz="1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(including today)</a:t>
            </a:r>
            <a:endParaRPr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26" name="Google Shape;326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261195">
            <a:off x="693522" y="3703364"/>
            <a:ext cx="1107958" cy="806768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45"/>
          <p:cNvSpPr txBox="1"/>
          <p:nvPr/>
        </p:nvSpPr>
        <p:spPr>
          <a:xfrm rot="-481972">
            <a:off x="835685" y="3848955"/>
            <a:ext cx="1124938" cy="4141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Google Shape;332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491100" y="567550"/>
            <a:ext cx="6346925" cy="3439775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46"/>
          <p:cNvSpPr txBox="1"/>
          <p:nvPr/>
        </p:nvSpPr>
        <p:spPr>
          <a:xfrm>
            <a:off x="-803050" y="375350"/>
            <a:ext cx="8695200" cy="325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6EB4A6"/>
                </a:solidFill>
                <a:latin typeface="Barrio"/>
                <a:ea typeface="Barrio"/>
                <a:cs typeface="Barrio"/>
                <a:sym typeface="Barrio"/>
              </a:rPr>
              <a:t>3.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Name the ThoughtWorkers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who gave the </a:t>
            </a:r>
            <a:r>
              <a:rPr lang="en" sz="3000">
                <a:solidFill>
                  <a:srgbClr val="6EB4A6"/>
                </a:solidFill>
                <a:latin typeface="Barrio"/>
                <a:ea typeface="Barrio"/>
                <a:cs typeface="Barrio"/>
                <a:sym typeface="Barrio"/>
              </a:rPr>
              <a:t>talks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!</a:t>
            </a:r>
            <a:br>
              <a:rPr lang="en" sz="4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br>
              <a:rPr lang="en" sz="1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(see your Google Form)</a:t>
            </a:r>
            <a:endParaRPr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34" name="Google Shape;334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59025" y="2781425"/>
            <a:ext cx="3366650" cy="2010674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46"/>
          <p:cNvSpPr txBox="1"/>
          <p:nvPr/>
        </p:nvSpPr>
        <p:spPr>
          <a:xfrm>
            <a:off x="5090599" y="2824856"/>
            <a:ext cx="33075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Extra Points</a:t>
            </a:r>
            <a:r>
              <a:rPr lang="en" sz="2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If you can</a:t>
            </a:r>
            <a:r>
              <a:rPr lang="en" sz="2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21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Name An event per Talk</a:t>
            </a:r>
            <a:r>
              <a:rPr lang="en" sz="21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where it was Held!</a:t>
            </a:r>
            <a:endParaRPr sz="2100"/>
          </a:p>
        </p:txBody>
      </p:sp>
      <p:pic>
        <p:nvPicPr>
          <p:cNvPr id="336" name="Google Shape;336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216065">
            <a:off x="3206664" y="3736956"/>
            <a:ext cx="1107958" cy="806768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46"/>
          <p:cNvSpPr txBox="1"/>
          <p:nvPr/>
        </p:nvSpPr>
        <p:spPr>
          <a:xfrm rot="-437623">
            <a:off x="3349458" y="3884411"/>
            <a:ext cx="1124801" cy="41400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390125" y="394200"/>
            <a:ext cx="6687350" cy="436430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47"/>
          <p:cNvSpPr txBox="1"/>
          <p:nvPr/>
        </p:nvSpPr>
        <p:spPr>
          <a:xfrm>
            <a:off x="1169677" y="174575"/>
            <a:ext cx="5630700" cy="38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4.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Name </a:t>
            </a:r>
            <a:r>
              <a:rPr lang="en" sz="30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One </a:t>
            </a:r>
            <a:endParaRPr sz="3000">
              <a:solidFill>
                <a:schemeClr val="accent4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Technique </a:t>
            </a:r>
            <a:r>
              <a:rPr lang="en" sz="30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and</a:t>
            </a:r>
            <a:r>
              <a:rPr lang="en" sz="30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endParaRPr sz="3000">
              <a:solidFill>
                <a:schemeClr val="accent4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one Tool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that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is in </a:t>
            </a:r>
            <a:r>
              <a:rPr lang="en" sz="30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Adopt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of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Vol.21 of the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accent4"/>
                </a:solidFill>
                <a:latin typeface="Barrio"/>
                <a:ea typeface="Barrio"/>
                <a:cs typeface="Barrio"/>
                <a:sym typeface="Barrio"/>
              </a:rPr>
              <a:t>tech radar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!</a:t>
            </a:r>
            <a:endParaRPr sz="3000">
              <a:solidFill>
                <a:schemeClr val="lt1"/>
              </a:solidFill>
              <a:latin typeface="Source Sans Pro Light"/>
              <a:ea typeface="Source Sans Pro Light"/>
              <a:cs typeface="Source Sans Pro Light"/>
              <a:sym typeface="Source Sans Pro Light"/>
            </a:endParaRPr>
          </a:p>
        </p:txBody>
      </p:sp>
      <p:pic>
        <p:nvPicPr>
          <p:cNvPr id="344" name="Google Shape;344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48575" y="1047275"/>
            <a:ext cx="1976275" cy="193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7625" y="2785750"/>
            <a:ext cx="3221374" cy="2311149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47"/>
          <p:cNvSpPr txBox="1"/>
          <p:nvPr/>
        </p:nvSpPr>
        <p:spPr>
          <a:xfrm>
            <a:off x="5166799" y="2901056"/>
            <a:ext cx="33075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Extra Points: What </a:t>
            </a:r>
            <a:endParaRPr sz="1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was the Fastest a </a:t>
            </a:r>
            <a:endParaRPr sz="1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Blip has moved </a:t>
            </a:r>
            <a:endParaRPr sz="1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from </a:t>
            </a:r>
            <a:r>
              <a:rPr lang="en" sz="18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Assess to Adopt? </a:t>
            </a: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Which one was it? </a:t>
            </a:r>
            <a:endParaRPr sz="1800"/>
          </a:p>
        </p:txBody>
      </p:sp>
      <p:pic>
        <p:nvPicPr>
          <p:cNvPr id="347" name="Google Shape;347;p4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859422">
            <a:off x="7395509" y="534666"/>
            <a:ext cx="1107957" cy="806769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47"/>
          <p:cNvSpPr txBox="1"/>
          <p:nvPr/>
        </p:nvSpPr>
        <p:spPr>
          <a:xfrm rot="638137">
            <a:off x="7545980" y="731075"/>
            <a:ext cx="1124824" cy="4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48" title="ThoughtWorks Deutschland Away Day 2018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3968" y="955678"/>
            <a:ext cx="4223800" cy="316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94857" y="338788"/>
            <a:ext cx="4537351" cy="3251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48"/>
          <p:cNvSpPr txBox="1"/>
          <p:nvPr/>
        </p:nvSpPr>
        <p:spPr>
          <a:xfrm>
            <a:off x="4782700" y="1426050"/>
            <a:ext cx="3438000" cy="159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🎶 ❔🎬</a:t>
            </a:r>
            <a:b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b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endParaRPr sz="48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8BADDC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p49" title="ThoughtWorks Deutschland Away Day 2018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3968" y="955678"/>
            <a:ext cx="4223800" cy="316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94857" y="338788"/>
            <a:ext cx="4537351" cy="325140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49"/>
          <p:cNvSpPr txBox="1"/>
          <p:nvPr/>
        </p:nvSpPr>
        <p:spPr>
          <a:xfrm>
            <a:off x="4204050" y="283050"/>
            <a:ext cx="4476300" cy="249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5.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Write Down the </a:t>
            </a:r>
            <a:b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</a:br>
            <a:r>
              <a:rPr lang="en" sz="24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Names, Roles &amp; Home Offices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of as many TW</a:t>
            </a: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ers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as you recognized</a:t>
            </a: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!</a:t>
            </a:r>
            <a:endParaRPr sz="2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63" name="Google Shape;363;p4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301402">
            <a:off x="4315234" y="3922175"/>
            <a:ext cx="1107957" cy="806769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49"/>
          <p:cNvSpPr txBox="1"/>
          <p:nvPr/>
        </p:nvSpPr>
        <p:spPr>
          <a:xfrm rot="-522818">
            <a:off x="4456632" y="4065937"/>
            <a:ext cx="1124782" cy="41388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2</a:t>
            </a: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0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5</a:t>
            </a: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 HISTORY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1: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Which disease was eradicated by the first global vaccination campaign?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375" name="Google Shape;375;p51"/>
          <p:cNvGrpSpPr/>
          <p:nvPr/>
        </p:nvGrpSpPr>
        <p:grpSpPr>
          <a:xfrm>
            <a:off x="263398" y="1819525"/>
            <a:ext cx="3442865" cy="1686650"/>
            <a:chOff x="482175" y="1330025"/>
            <a:chExt cx="3170225" cy="1686650"/>
          </a:xfrm>
        </p:grpSpPr>
        <p:pic>
          <p:nvPicPr>
            <p:cNvPr id="376" name="Google Shape;376;p5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482175" y="1330025"/>
              <a:ext cx="3170225" cy="1686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7" name="Google Shape;377;p51"/>
            <p:cNvSpPr txBox="1"/>
            <p:nvPr/>
          </p:nvSpPr>
          <p:spPr>
            <a:xfrm>
              <a:off x="562550" y="1679175"/>
              <a:ext cx="30567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A: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Dracunculiasis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 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378" name="Google Shape;378;p51"/>
          <p:cNvGrpSpPr/>
          <p:nvPr/>
        </p:nvGrpSpPr>
        <p:grpSpPr>
          <a:xfrm>
            <a:off x="5634093" y="1665794"/>
            <a:ext cx="3056508" cy="1873759"/>
            <a:chOff x="5191075" y="1093925"/>
            <a:chExt cx="3368424" cy="1977999"/>
          </a:xfrm>
        </p:grpSpPr>
        <p:pic>
          <p:nvPicPr>
            <p:cNvPr id="379" name="Google Shape;379;p5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91075" y="1093925"/>
              <a:ext cx="3368424" cy="1977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0" name="Google Shape;380;p51"/>
            <p:cNvSpPr txBox="1"/>
            <p:nvPr/>
          </p:nvSpPr>
          <p:spPr>
            <a:xfrm>
              <a:off x="5391160" y="1596413"/>
              <a:ext cx="31683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B: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Hookworm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381" name="Google Shape;381;p51"/>
          <p:cNvGrpSpPr/>
          <p:nvPr/>
        </p:nvGrpSpPr>
        <p:grpSpPr>
          <a:xfrm>
            <a:off x="868325" y="3350300"/>
            <a:ext cx="3056675" cy="1825551"/>
            <a:chOff x="1021750" y="3231375"/>
            <a:chExt cx="3056675" cy="1825551"/>
          </a:xfrm>
        </p:grpSpPr>
        <p:pic>
          <p:nvPicPr>
            <p:cNvPr id="382" name="Google Shape;382;p5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21750" y="3231375"/>
              <a:ext cx="3056675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3" name="Google Shape;383;p51"/>
            <p:cNvSpPr txBox="1"/>
            <p:nvPr/>
          </p:nvSpPr>
          <p:spPr>
            <a:xfrm>
              <a:off x="1311838" y="3691925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</a:t>
              </a:r>
              <a:r>
                <a:rPr lang="en" sz="3000">
                  <a:solidFill>
                    <a:schemeClr val="lt1"/>
                  </a:solidFill>
                  <a:uFill>
                    <a:noFill/>
                  </a:uFill>
                  <a:latin typeface="Barrio"/>
                  <a:ea typeface="Barrio"/>
                  <a:cs typeface="Barrio"/>
                  <a:sym typeface="Barrio"/>
                  <a:hlinkClick r:id="rId6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Smallpox</a:t>
              </a:r>
              <a:endParaRPr sz="1000" u="sng">
                <a:solidFill>
                  <a:srgbClr val="0B0080"/>
                </a:solidFill>
                <a:highlight>
                  <a:srgbClr val="F8F9FA"/>
                </a:highlight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384" name="Google Shape;384;p51"/>
          <p:cNvGrpSpPr/>
          <p:nvPr/>
        </p:nvGrpSpPr>
        <p:grpSpPr>
          <a:xfrm>
            <a:off x="4572001" y="3350300"/>
            <a:ext cx="3179599" cy="1920449"/>
            <a:chOff x="4943076" y="3131125"/>
            <a:chExt cx="3179599" cy="1920449"/>
          </a:xfrm>
        </p:grpSpPr>
        <p:pic>
          <p:nvPicPr>
            <p:cNvPr id="385" name="Google Shape;385;p5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flipH="1">
              <a:off x="4943076" y="3131125"/>
              <a:ext cx="3118549" cy="19204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6" name="Google Shape;386;p51"/>
            <p:cNvSpPr txBox="1"/>
            <p:nvPr/>
          </p:nvSpPr>
          <p:spPr>
            <a:xfrm>
              <a:off x="4952575" y="3598425"/>
              <a:ext cx="31701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D: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Poliomyelitis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Test Round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EFD248"/>
                </a:solidFill>
                <a:latin typeface="Barrio"/>
                <a:ea typeface="Barrio"/>
                <a:cs typeface="Barrio"/>
                <a:sym typeface="Barrio"/>
              </a:rPr>
              <a:t>Find A Team Name</a:t>
            </a:r>
            <a:endParaRPr sz="2800">
              <a:solidFill>
                <a:srgbClr val="EFD248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745DB9"/>
                </a:solidFill>
                <a:latin typeface="Barrio"/>
                <a:ea typeface="Barrio"/>
                <a:cs typeface="Barrio"/>
                <a:sym typeface="Barrio"/>
              </a:rPr>
              <a:t>Select A Team Captain</a:t>
            </a:r>
            <a:endParaRPr sz="2800">
              <a:solidFill>
                <a:srgbClr val="745DB9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800">
                <a:solidFill>
                  <a:srgbClr val="6EB4A6"/>
                </a:solidFill>
                <a:latin typeface="Barrio"/>
                <a:ea typeface="Barrio"/>
                <a:cs typeface="Barrio"/>
                <a:sym typeface="Barrio"/>
              </a:rPr>
              <a:t>Take a nice Team Picture!</a:t>
            </a:r>
            <a:endParaRPr sz="2800">
              <a:solidFill>
                <a:srgbClr val="6EB4A6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2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397" name="Google Shape;397;p53"/>
          <p:cNvGrpSpPr/>
          <p:nvPr/>
        </p:nvGrpSpPr>
        <p:grpSpPr>
          <a:xfrm>
            <a:off x="583362" y="1494484"/>
            <a:ext cx="7482435" cy="3656213"/>
            <a:chOff x="1021750" y="3231375"/>
            <a:chExt cx="3056675" cy="1825551"/>
          </a:xfrm>
        </p:grpSpPr>
        <p:pic>
          <p:nvPicPr>
            <p:cNvPr id="398" name="Google Shape;398;p5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21750" y="3231375"/>
              <a:ext cx="3056675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9" name="Google Shape;399;p53"/>
            <p:cNvSpPr txBox="1"/>
            <p:nvPr/>
          </p:nvSpPr>
          <p:spPr>
            <a:xfrm>
              <a:off x="1371532" y="3571544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How many heads are in the grave of the famous musician Joseph Haydn?</a:t>
              </a:r>
              <a:b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</a:br>
              <a:b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</a:br>
              <a:endParaRPr sz="1000" u="sng">
                <a:solidFill>
                  <a:srgbClr val="0B0080"/>
                </a:solidFill>
                <a:highlight>
                  <a:srgbClr val="F8F9FA"/>
                </a:highlight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54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3: </a:t>
            </a: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How Was the usage of baby Incubators established in the U.S of America as a standard in hospitals?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410" name="Google Shape;410;p55"/>
          <p:cNvGrpSpPr/>
          <p:nvPr/>
        </p:nvGrpSpPr>
        <p:grpSpPr>
          <a:xfrm>
            <a:off x="351073" y="2016775"/>
            <a:ext cx="3609839" cy="1686650"/>
            <a:chOff x="482175" y="1330025"/>
            <a:chExt cx="3323977" cy="1686650"/>
          </a:xfrm>
        </p:grpSpPr>
        <p:pic>
          <p:nvPicPr>
            <p:cNvPr id="411" name="Google Shape;411;p5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482175" y="1330025"/>
              <a:ext cx="3170225" cy="1686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2" name="Google Shape;412;p55"/>
            <p:cNvSpPr txBox="1"/>
            <p:nvPr/>
          </p:nvSpPr>
          <p:spPr>
            <a:xfrm>
              <a:off x="749451" y="1496525"/>
              <a:ext cx="30567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A: Through an Ad Campaign</a:t>
              </a:r>
              <a:endParaRPr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413" name="Google Shape;413;p55"/>
          <p:cNvGrpSpPr/>
          <p:nvPr/>
        </p:nvGrpSpPr>
        <p:grpSpPr>
          <a:xfrm>
            <a:off x="5487106" y="1665685"/>
            <a:ext cx="4038055" cy="2637464"/>
            <a:chOff x="5191075" y="1093925"/>
            <a:chExt cx="3970165" cy="1977999"/>
          </a:xfrm>
        </p:grpSpPr>
        <p:pic>
          <p:nvPicPr>
            <p:cNvPr id="414" name="Google Shape;414;p5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91075" y="1093925"/>
              <a:ext cx="3368424" cy="1977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5" name="Google Shape;415;p55"/>
            <p:cNvSpPr txBox="1"/>
            <p:nvPr/>
          </p:nvSpPr>
          <p:spPr>
            <a:xfrm>
              <a:off x="5690840" y="1197336"/>
              <a:ext cx="3470400" cy="16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B: </a:t>
              </a: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Through a blackmailing </a:t>
              </a:r>
              <a:endParaRPr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scheme</a:t>
              </a: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 by </a:t>
              </a:r>
              <a:endParaRPr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Organised crime</a:t>
              </a:r>
              <a:endParaRPr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416" name="Google Shape;416;p55"/>
          <p:cNvGrpSpPr/>
          <p:nvPr/>
        </p:nvGrpSpPr>
        <p:grpSpPr>
          <a:xfrm>
            <a:off x="4230067" y="3666676"/>
            <a:ext cx="3380115" cy="1825551"/>
            <a:chOff x="4244850" y="3321250"/>
            <a:chExt cx="3243561" cy="1825551"/>
          </a:xfrm>
        </p:grpSpPr>
        <p:pic>
          <p:nvPicPr>
            <p:cNvPr id="417" name="Google Shape;417;p5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244850" y="3321250"/>
              <a:ext cx="3056675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8" name="Google Shape;418;p55"/>
            <p:cNvSpPr txBox="1"/>
            <p:nvPr/>
          </p:nvSpPr>
          <p:spPr>
            <a:xfrm>
              <a:off x="4642911" y="3437100"/>
              <a:ext cx="2845500" cy="112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D</a:t>
              </a: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: </a:t>
              </a: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Through the adoption of </a:t>
              </a:r>
              <a:endParaRPr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the law</a:t>
              </a: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 219g  </a:t>
              </a:r>
              <a:endParaRPr sz="2400" u="sng">
                <a:solidFill>
                  <a:srgbClr val="0B0080"/>
                </a:solidFill>
                <a:highlight>
                  <a:srgbClr val="F8F9FA"/>
                </a:highlight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419" name="Google Shape;419;p55"/>
          <p:cNvGrpSpPr/>
          <p:nvPr/>
        </p:nvGrpSpPr>
        <p:grpSpPr>
          <a:xfrm>
            <a:off x="219174" y="3433875"/>
            <a:ext cx="4011055" cy="2031200"/>
            <a:chOff x="4731576" y="3131121"/>
            <a:chExt cx="4036078" cy="2053168"/>
          </a:xfrm>
        </p:grpSpPr>
        <p:pic>
          <p:nvPicPr>
            <p:cNvPr id="420" name="Google Shape;420;p55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flipH="1">
              <a:off x="4731576" y="3131121"/>
              <a:ext cx="4036075" cy="20531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1" name="Google Shape;421;p55"/>
            <p:cNvSpPr txBox="1"/>
            <p:nvPr/>
          </p:nvSpPr>
          <p:spPr>
            <a:xfrm>
              <a:off x="4973855" y="3234502"/>
              <a:ext cx="3793800" cy="1314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Through a </a:t>
              </a:r>
              <a:endParaRPr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4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human zoo of babies in incubators</a:t>
              </a:r>
              <a:endParaRPr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56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4: What was the yellow fleet? 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432" name="Google Shape;432;p57"/>
          <p:cNvGrpSpPr/>
          <p:nvPr/>
        </p:nvGrpSpPr>
        <p:grpSpPr>
          <a:xfrm>
            <a:off x="-57232" y="946099"/>
            <a:ext cx="4825284" cy="2443956"/>
            <a:chOff x="482175" y="1330025"/>
            <a:chExt cx="3406003" cy="1686650"/>
          </a:xfrm>
        </p:grpSpPr>
        <p:pic>
          <p:nvPicPr>
            <p:cNvPr id="433" name="Google Shape;433;p5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482175" y="1330025"/>
              <a:ext cx="3170225" cy="1686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4" name="Google Shape;434;p57"/>
            <p:cNvSpPr txBox="1"/>
            <p:nvPr/>
          </p:nvSpPr>
          <p:spPr>
            <a:xfrm>
              <a:off x="831477" y="1511219"/>
              <a:ext cx="3056700" cy="107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A: The Allied battle </a:t>
              </a:r>
              <a:endParaRPr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fleet in the pacific </a:t>
              </a:r>
              <a:endParaRPr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ocean</a:t>
              </a:r>
              <a:endParaRPr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435" name="Google Shape;435;p57"/>
          <p:cNvGrpSpPr/>
          <p:nvPr/>
        </p:nvGrpSpPr>
        <p:grpSpPr>
          <a:xfrm>
            <a:off x="4244946" y="989788"/>
            <a:ext cx="5597356" cy="2182129"/>
            <a:chOff x="5191075" y="1093925"/>
            <a:chExt cx="3886783" cy="1977999"/>
          </a:xfrm>
        </p:grpSpPr>
        <p:pic>
          <p:nvPicPr>
            <p:cNvPr id="436" name="Google Shape;436;p5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91075" y="1093925"/>
              <a:ext cx="3368424" cy="1977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7" name="Google Shape;437;p57"/>
            <p:cNvSpPr txBox="1"/>
            <p:nvPr/>
          </p:nvSpPr>
          <p:spPr>
            <a:xfrm>
              <a:off x="5655758" y="1211100"/>
              <a:ext cx="34221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B: The first fleet transporting Bananas</a:t>
              </a:r>
              <a:b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</a:b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 to Rome </a:t>
              </a:r>
              <a:endParaRPr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438" name="Google Shape;438;p57"/>
          <p:cNvGrpSpPr/>
          <p:nvPr/>
        </p:nvGrpSpPr>
        <p:grpSpPr>
          <a:xfrm>
            <a:off x="386201" y="3159660"/>
            <a:ext cx="3605050" cy="2553257"/>
            <a:chOff x="1021750" y="3231375"/>
            <a:chExt cx="3605050" cy="2060075"/>
          </a:xfrm>
        </p:grpSpPr>
        <p:pic>
          <p:nvPicPr>
            <p:cNvPr id="439" name="Google Shape;439;p5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21750" y="3231375"/>
              <a:ext cx="3520976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0" name="Google Shape;440;p57"/>
            <p:cNvSpPr txBox="1"/>
            <p:nvPr/>
          </p:nvSpPr>
          <p:spPr>
            <a:xfrm>
              <a:off x="1474700" y="3395150"/>
              <a:ext cx="3152100" cy="189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The Pirate </a:t>
              </a:r>
              <a:endParaRPr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Fleet of </a:t>
              </a: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Ching Shih</a:t>
              </a:r>
              <a:endParaRPr sz="2600">
                <a:solidFill>
                  <a:srgbClr val="382C14"/>
                </a:solidFill>
                <a:highlight>
                  <a:srgbClr val="EFE8DC"/>
                </a:highlight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000">
                <a:solidFill>
                  <a:schemeClr val="lt1"/>
                </a:solidFill>
                <a:uFill>
                  <a:noFill/>
                </a:uFill>
                <a:latin typeface="Barrio"/>
                <a:ea typeface="Barrio"/>
                <a:cs typeface="Barrio"/>
                <a:sym typeface="Barri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441" name="Google Shape;441;p57"/>
          <p:cNvGrpSpPr/>
          <p:nvPr/>
        </p:nvGrpSpPr>
        <p:grpSpPr>
          <a:xfrm>
            <a:off x="3907180" y="2977564"/>
            <a:ext cx="5239154" cy="2242893"/>
            <a:chOff x="4943076" y="3131125"/>
            <a:chExt cx="3296931" cy="1920449"/>
          </a:xfrm>
        </p:grpSpPr>
        <p:pic>
          <p:nvPicPr>
            <p:cNvPr id="442" name="Google Shape;442;p57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flipH="1">
              <a:off x="4943076" y="3131125"/>
              <a:ext cx="3118549" cy="19204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3" name="Google Shape;443;p57"/>
            <p:cNvSpPr txBox="1"/>
            <p:nvPr/>
          </p:nvSpPr>
          <p:spPr>
            <a:xfrm>
              <a:off x="5121507" y="3444267"/>
              <a:ext cx="3118500" cy="111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D: </a:t>
              </a: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fifteen ships that were trapped in the </a:t>
              </a:r>
              <a:r>
                <a:rPr lang="en" sz="2600">
                  <a:solidFill>
                    <a:schemeClr val="lt1"/>
                  </a:solidFill>
                  <a:uFill>
                    <a:noFill/>
                  </a:uFill>
                  <a:latin typeface="Barrio"/>
                  <a:ea typeface="Barrio"/>
                  <a:cs typeface="Barrio"/>
                  <a:sym typeface="Barrio"/>
                  <a:hlinkClick r:id="rId8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Suez Canal</a:t>
              </a:r>
              <a:r>
                <a:rPr lang="en" sz="26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 </a:t>
              </a:r>
              <a:endParaRPr sz="2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58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94E23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59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5: what is this for?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454" name="Google Shape;454;p59"/>
          <p:cNvGrpSpPr/>
          <p:nvPr/>
        </p:nvGrpSpPr>
        <p:grpSpPr>
          <a:xfrm>
            <a:off x="1775400" y="920575"/>
            <a:ext cx="4248159" cy="4085149"/>
            <a:chOff x="1775400" y="920575"/>
            <a:chExt cx="4248159" cy="4085149"/>
          </a:xfrm>
        </p:grpSpPr>
        <p:pic>
          <p:nvPicPr>
            <p:cNvPr id="455" name="Google Shape;455;p5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294025" y="1184750"/>
              <a:ext cx="2729534" cy="38209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6" name="Google Shape;456;p59"/>
            <p:cNvSpPr/>
            <p:nvPr/>
          </p:nvSpPr>
          <p:spPr>
            <a:xfrm flipH="1" rot="10800000">
              <a:off x="1775400" y="920575"/>
              <a:ext cx="2729400" cy="1716900"/>
            </a:xfrm>
            <a:prstGeom prst="bentArrow">
              <a:avLst>
                <a:gd fmla="val 25000" name="adj1"/>
                <a:gd fmla="val 25000" name="adj2"/>
                <a:gd fmla="val 25000" name="adj3"/>
                <a:gd fmla="val 43750" name="adj4"/>
              </a:avLst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60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6</a:t>
            </a: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 MUSIC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" name="Google Shape;466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9601" y="3281675"/>
            <a:ext cx="3118549" cy="1920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029925" y="3224325"/>
            <a:ext cx="3170225" cy="1936650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What is the Title of this song?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69" name="Google Shape;469;p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540301" y="1303725"/>
            <a:ext cx="3368424" cy="1825551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61"/>
          <p:cNvSpPr txBox="1"/>
          <p:nvPr/>
        </p:nvSpPr>
        <p:spPr>
          <a:xfrm>
            <a:off x="833000" y="168647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Animal Music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71" name="Google Shape;471;p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91075" y="1093925"/>
            <a:ext cx="3368424" cy="197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p61"/>
          <p:cNvSpPr txBox="1"/>
          <p:nvPr/>
        </p:nvSpPr>
        <p:spPr>
          <a:xfrm>
            <a:off x="5637038" y="159642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Robot Music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73" name="Google Shape;473;p61"/>
          <p:cNvSpPr txBox="1"/>
          <p:nvPr/>
        </p:nvSpPr>
        <p:spPr>
          <a:xfrm>
            <a:off x="1311838" y="369192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Human Music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74" name="Google Shape;474;p61"/>
          <p:cNvSpPr txBox="1"/>
          <p:nvPr/>
        </p:nvSpPr>
        <p:spPr>
          <a:xfrm>
            <a:off x="5264088" y="359842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Plant Music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75" name="Google Shape;475;p6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859422">
            <a:off x="8046259" y="4294441"/>
            <a:ext cx="1107957" cy="806769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61"/>
          <p:cNvSpPr txBox="1"/>
          <p:nvPr/>
        </p:nvSpPr>
        <p:spPr>
          <a:xfrm rot="638137">
            <a:off x="8196730" y="4490850"/>
            <a:ext cx="1124824" cy="4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77" name="Google Shape;477;p61"/>
          <p:cNvSpPr/>
          <p:nvPr/>
        </p:nvSpPr>
        <p:spPr>
          <a:xfrm>
            <a:off x="3292175" y="2304325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61"/>
          <p:cNvSpPr txBox="1"/>
          <p:nvPr/>
        </p:nvSpPr>
        <p:spPr>
          <a:xfrm>
            <a:off x="3292163" y="2197675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a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79" name="Google Shape;479;p61"/>
          <p:cNvSpPr/>
          <p:nvPr/>
        </p:nvSpPr>
        <p:spPr>
          <a:xfrm>
            <a:off x="8010900" y="2108800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p61"/>
          <p:cNvSpPr txBox="1"/>
          <p:nvPr/>
        </p:nvSpPr>
        <p:spPr>
          <a:xfrm>
            <a:off x="8010900" y="2002150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B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81" name="Google Shape;481;p61"/>
          <p:cNvSpPr/>
          <p:nvPr/>
        </p:nvSpPr>
        <p:spPr>
          <a:xfrm>
            <a:off x="3404375" y="4322400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p61"/>
          <p:cNvSpPr txBox="1"/>
          <p:nvPr/>
        </p:nvSpPr>
        <p:spPr>
          <a:xfrm>
            <a:off x="3404375" y="4215750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C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483" name="Google Shape;483;p61"/>
          <p:cNvSpPr/>
          <p:nvPr/>
        </p:nvSpPr>
        <p:spPr>
          <a:xfrm>
            <a:off x="7618525" y="4322400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p61"/>
          <p:cNvSpPr txBox="1"/>
          <p:nvPr/>
        </p:nvSpPr>
        <p:spPr>
          <a:xfrm>
            <a:off x="7618525" y="4215750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D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 txBox="1"/>
          <p:nvPr/>
        </p:nvSpPr>
        <p:spPr>
          <a:xfrm>
            <a:off x="0" y="14113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1. Random knowledge</a:t>
            </a:r>
            <a:endParaRPr sz="72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6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..Featured in Rick &amp; Morty, S01 / E04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90" name="Google Shape;490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980150" y="1528875"/>
            <a:ext cx="5183700" cy="2809351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p62"/>
          <p:cNvSpPr txBox="1"/>
          <p:nvPr/>
        </p:nvSpPr>
        <p:spPr>
          <a:xfrm>
            <a:off x="1980150" y="21907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Human Music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492" name="Google Shape;492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04200" y="3765350"/>
            <a:ext cx="2228100" cy="127080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rotWithShape="0" algn="bl" dir="15659999" dist="9525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63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6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Listen Carefully, The upcoming song will end abruptly!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03" name="Google Shape;503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5047801" y="2330511"/>
            <a:ext cx="3438550" cy="201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2725" y="2448278"/>
            <a:ext cx="3383176" cy="2083426"/>
          </a:xfrm>
          <a:prstGeom prst="rect">
            <a:avLst/>
          </a:prstGeom>
          <a:noFill/>
          <a:ln>
            <a:noFill/>
          </a:ln>
        </p:spPr>
      </p:pic>
      <p:sp>
        <p:nvSpPr>
          <p:cNvPr id="505" name="Google Shape;505;p64"/>
          <p:cNvSpPr txBox="1"/>
          <p:nvPr/>
        </p:nvSpPr>
        <p:spPr>
          <a:xfrm>
            <a:off x="647925" y="2848250"/>
            <a:ext cx="3000000" cy="9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What are The Next 5 words? (1 p.)</a:t>
            </a:r>
            <a:endParaRPr sz="2400"/>
          </a:p>
        </p:txBody>
      </p:sp>
      <p:sp>
        <p:nvSpPr>
          <p:cNvPr id="506" name="Google Shape;506;p64"/>
          <p:cNvSpPr txBox="1"/>
          <p:nvPr/>
        </p:nvSpPr>
        <p:spPr>
          <a:xfrm>
            <a:off x="5379075" y="2571750"/>
            <a:ext cx="3000000" cy="11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What is the name of the Band? (1 P.)</a:t>
            </a:r>
            <a:endParaRPr sz="24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07" name="Google Shape;507;p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59422">
            <a:off x="7935109" y="4212216"/>
            <a:ext cx="1107957" cy="806769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64"/>
          <p:cNvSpPr txBox="1"/>
          <p:nvPr/>
        </p:nvSpPr>
        <p:spPr>
          <a:xfrm rot="638137">
            <a:off x="8085580" y="4408625"/>
            <a:ext cx="1124824" cy="4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Google Shape;513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8025" y="1324250"/>
            <a:ext cx="4113976" cy="3049874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65"/>
          <p:cNvSpPr txBox="1"/>
          <p:nvPr/>
        </p:nvSpPr>
        <p:spPr>
          <a:xfrm>
            <a:off x="616150" y="2162125"/>
            <a:ext cx="3536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… is not good for me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15" name="Google Shape;515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4450" y="1416025"/>
            <a:ext cx="4113976" cy="3049874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p65"/>
          <p:cNvSpPr txBox="1"/>
          <p:nvPr/>
        </p:nvSpPr>
        <p:spPr>
          <a:xfrm>
            <a:off x="5224350" y="2387025"/>
            <a:ext cx="3536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Band: Fools garden</a:t>
            </a:r>
            <a:endParaRPr sz="36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17" name="Google Shape;517;p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19675" y="41050"/>
            <a:ext cx="1454100" cy="14541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66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7" name="Google Shape;52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9350" y="3540163"/>
            <a:ext cx="2698799" cy="166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p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211825" y="3482251"/>
            <a:ext cx="2913425" cy="1779774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6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who "picks up the rice in the church where a wedding has been"?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30" name="Google Shape;530;p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832993" y="1823113"/>
            <a:ext cx="2913432" cy="1578962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67"/>
          <p:cNvSpPr txBox="1"/>
          <p:nvPr/>
        </p:nvSpPr>
        <p:spPr>
          <a:xfrm>
            <a:off x="1350500" y="1892150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Bryonie Pritchard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32" name="Google Shape;532;p6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08416" y="1622300"/>
            <a:ext cx="3030859" cy="1779774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p67"/>
          <p:cNvSpPr txBox="1"/>
          <p:nvPr/>
        </p:nvSpPr>
        <p:spPr>
          <a:xfrm>
            <a:off x="6133501" y="1758075"/>
            <a:ext cx="2698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Eleanor Rigby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34" name="Google Shape;534;p67"/>
          <p:cNvSpPr txBox="1"/>
          <p:nvPr/>
        </p:nvSpPr>
        <p:spPr>
          <a:xfrm>
            <a:off x="1512138" y="3691925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Rosalie Crutchley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35" name="Google Shape;535;p67"/>
          <p:cNvSpPr txBox="1"/>
          <p:nvPr/>
        </p:nvSpPr>
        <p:spPr>
          <a:xfrm>
            <a:off x="5785588" y="3648950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Antonia Pinfield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36" name="Google Shape;536;p6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859422">
            <a:off x="8086684" y="4212216"/>
            <a:ext cx="1107957" cy="806769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Google Shape;537;p67"/>
          <p:cNvSpPr txBox="1"/>
          <p:nvPr/>
        </p:nvSpPr>
        <p:spPr>
          <a:xfrm rot="638137">
            <a:off x="8237155" y="4408625"/>
            <a:ext cx="1124824" cy="4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38" name="Google Shape;538;p67"/>
          <p:cNvSpPr/>
          <p:nvPr/>
        </p:nvSpPr>
        <p:spPr>
          <a:xfrm>
            <a:off x="3272150" y="1998800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p67"/>
          <p:cNvSpPr txBox="1"/>
          <p:nvPr/>
        </p:nvSpPr>
        <p:spPr>
          <a:xfrm>
            <a:off x="3272150" y="1892150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a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40" name="Google Shape;540;p67"/>
          <p:cNvSpPr/>
          <p:nvPr/>
        </p:nvSpPr>
        <p:spPr>
          <a:xfrm>
            <a:off x="8125250" y="1929775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1" name="Google Shape;541;p67"/>
          <p:cNvSpPr txBox="1"/>
          <p:nvPr/>
        </p:nvSpPr>
        <p:spPr>
          <a:xfrm>
            <a:off x="8125250" y="1823125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B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42" name="Google Shape;542;p67"/>
          <p:cNvSpPr/>
          <p:nvPr/>
        </p:nvSpPr>
        <p:spPr>
          <a:xfrm>
            <a:off x="3524000" y="3755600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3" name="Google Shape;543;p67"/>
          <p:cNvSpPr txBox="1"/>
          <p:nvPr/>
        </p:nvSpPr>
        <p:spPr>
          <a:xfrm>
            <a:off x="3524000" y="3648950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C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44" name="Google Shape;544;p67"/>
          <p:cNvSpPr/>
          <p:nvPr/>
        </p:nvSpPr>
        <p:spPr>
          <a:xfrm>
            <a:off x="7640425" y="3671450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67"/>
          <p:cNvSpPr txBox="1"/>
          <p:nvPr/>
        </p:nvSpPr>
        <p:spPr>
          <a:xfrm>
            <a:off x="7640425" y="3564800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D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6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… by “the beatles”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51" name="Google Shape;551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980150" y="1528875"/>
            <a:ext cx="5183700" cy="2809351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p68"/>
          <p:cNvSpPr txBox="1"/>
          <p:nvPr/>
        </p:nvSpPr>
        <p:spPr>
          <a:xfrm>
            <a:off x="1980150" y="21907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Eleanor Rigby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53" name="Google Shape;553;p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55625" y="2635200"/>
            <a:ext cx="1675500" cy="2355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69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4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7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This is part of a classical music piece. Who is the composer?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64" name="Google Shape;564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980150" y="1528875"/>
            <a:ext cx="5183700" cy="2809351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p70"/>
          <p:cNvSpPr txBox="1"/>
          <p:nvPr/>
        </p:nvSpPr>
        <p:spPr>
          <a:xfrm>
            <a:off x="1980150" y="19078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Good night, good night,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Shit in your bed and make it burst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0" name="Google Shape;570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0700" y="3245701"/>
            <a:ext cx="2698799" cy="166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4903175" y="3187788"/>
            <a:ext cx="2913425" cy="1779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" name="Google Shape;572;p7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524343" y="1528650"/>
            <a:ext cx="2913432" cy="1578962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Google Shape;573;p71"/>
          <p:cNvSpPr txBox="1"/>
          <p:nvPr/>
        </p:nvSpPr>
        <p:spPr>
          <a:xfrm>
            <a:off x="1041850" y="1597688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Mozart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74" name="Google Shape;574;p7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99766" y="1327837"/>
            <a:ext cx="3030859" cy="1779774"/>
          </a:xfrm>
          <a:prstGeom prst="rect">
            <a:avLst/>
          </a:prstGeom>
          <a:noFill/>
          <a:ln>
            <a:noFill/>
          </a:ln>
        </p:spPr>
      </p:pic>
      <p:sp>
        <p:nvSpPr>
          <p:cNvPr id="575" name="Google Shape;575;p71"/>
          <p:cNvSpPr txBox="1"/>
          <p:nvPr/>
        </p:nvSpPr>
        <p:spPr>
          <a:xfrm>
            <a:off x="5824851" y="1463613"/>
            <a:ext cx="2698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Beethoven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76" name="Google Shape;576;p71"/>
          <p:cNvSpPr txBox="1"/>
          <p:nvPr/>
        </p:nvSpPr>
        <p:spPr>
          <a:xfrm>
            <a:off x="1203488" y="3397463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Chopin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77" name="Google Shape;577;p71"/>
          <p:cNvSpPr txBox="1"/>
          <p:nvPr/>
        </p:nvSpPr>
        <p:spPr>
          <a:xfrm>
            <a:off x="5476938" y="3354488"/>
            <a:ext cx="24765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Bach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78" name="Google Shape;578;p71"/>
          <p:cNvSpPr txBox="1"/>
          <p:nvPr>
            <p:ph type="title"/>
          </p:nvPr>
        </p:nvSpPr>
        <p:spPr>
          <a:xfrm>
            <a:off x="311700" y="341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This is a part of a musical piece. Who is the composer?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79" name="Google Shape;579;p7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859422">
            <a:off x="8036034" y="4297416"/>
            <a:ext cx="1107957" cy="806769"/>
          </a:xfrm>
          <a:prstGeom prst="rect">
            <a:avLst/>
          </a:prstGeom>
          <a:noFill/>
          <a:ln>
            <a:noFill/>
          </a:ln>
        </p:spPr>
      </p:pic>
      <p:sp>
        <p:nvSpPr>
          <p:cNvPr id="580" name="Google Shape;580;p71"/>
          <p:cNvSpPr txBox="1"/>
          <p:nvPr/>
        </p:nvSpPr>
        <p:spPr>
          <a:xfrm rot="638137">
            <a:off x="8186505" y="4493825"/>
            <a:ext cx="1124824" cy="4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81" name="Google Shape;581;p71"/>
          <p:cNvSpPr/>
          <p:nvPr/>
        </p:nvSpPr>
        <p:spPr>
          <a:xfrm>
            <a:off x="2878125" y="2211275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2" name="Google Shape;582;p71"/>
          <p:cNvSpPr txBox="1"/>
          <p:nvPr/>
        </p:nvSpPr>
        <p:spPr>
          <a:xfrm>
            <a:off x="2878125" y="2104625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a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83" name="Google Shape;583;p71"/>
          <p:cNvSpPr/>
          <p:nvPr/>
        </p:nvSpPr>
        <p:spPr>
          <a:xfrm>
            <a:off x="7754825" y="2211263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4" name="Google Shape;584;p71"/>
          <p:cNvSpPr txBox="1"/>
          <p:nvPr/>
        </p:nvSpPr>
        <p:spPr>
          <a:xfrm>
            <a:off x="7754825" y="2104613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B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85" name="Google Shape;585;p71"/>
          <p:cNvSpPr/>
          <p:nvPr/>
        </p:nvSpPr>
        <p:spPr>
          <a:xfrm>
            <a:off x="3134775" y="3928650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6" name="Google Shape;586;p71"/>
          <p:cNvSpPr txBox="1"/>
          <p:nvPr/>
        </p:nvSpPr>
        <p:spPr>
          <a:xfrm>
            <a:off x="3134775" y="3822000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C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587" name="Google Shape;587;p71"/>
          <p:cNvSpPr/>
          <p:nvPr/>
        </p:nvSpPr>
        <p:spPr>
          <a:xfrm>
            <a:off x="7212575" y="4024113"/>
            <a:ext cx="303000" cy="3132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Google Shape;588;p71"/>
          <p:cNvSpPr txBox="1"/>
          <p:nvPr/>
        </p:nvSpPr>
        <p:spPr>
          <a:xfrm>
            <a:off x="7212575" y="3926000"/>
            <a:ext cx="303000" cy="5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Barrio"/>
                <a:ea typeface="Barrio"/>
                <a:cs typeface="Barrio"/>
                <a:sym typeface="Barrio"/>
              </a:rPr>
              <a:t>D</a:t>
            </a:r>
            <a:endParaRPr b="1" sz="2000"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1: From which country is the hashtag #WhiteWednesday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grpSp>
        <p:nvGrpSpPr>
          <p:cNvPr id="83" name="Google Shape;83;p18"/>
          <p:cNvGrpSpPr/>
          <p:nvPr/>
        </p:nvGrpSpPr>
        <p:grpSpPr>
          <a:xfrm>
            <a:off x="738522" y="1643911"/>
            <a:ext cx="3170361" cy="1485451"/>
            <a:chOff x="540301" y="1303725"/>
            <a:chExt cx="3368424" cy="1825551"/>
          </a:xfrm>
        </p:grpSpPr>
        <p:pic>
          <p:nvPicPr>
            <p:cNvPr id="84" name="Google Shape;84;p1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540301" y="1303725"/>
              <a:ext cx="3368424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5" name="Google Shape;85;p18"/>
            <p:cNvSpPr txBox="1"/>
            <p:nvPr/>
          </p:nvSpPr>
          <p:spPr>
            <a:xfrm>
              <a:off x="833000" y="1686475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A: Spain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86" name="Google Shape;86;p18"/>
          <p:cNvGrpSpPr/>
          <p:nvPr/>
        </p:nvGrpSpPr>
        <p:grpSpPr>
          <a:xfrm>
            <a:off x="5191075" y="1093925"/>
            <a:ext cx="3368424" cy="1977999"/>
            <a:chOff x="5191075" y="1093925"/>
            <a:chExt cx="3368424" cy="1977999"/>
          </a:xfrm>
        </p:grpSpPr>
        <p:pic>
          <p:nvPicPr>
            <p:cNvPr id="87" name="Google Shape;87;p1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91075" y="1093925"/>
              <a:ext cx="3368424" cy="1977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8" name="Google Shape;88;p18"/>
            <p:cNvSpPr txBox="1"/>
            <p:nvPr/>
          </p:nvSpPr>
          <p:spPr>
            <a:xfrm>
              <a:off x="5637038" y="1596425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C: Jemen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89" name="Google Shape;89;p18"/>
          <p:cNvGrpSpPr/>
          <p:nvPr/>
        </p:nvGrpSpPr>
        <p:grpSpPr>
          <a:xfrm>
            <a:off x="1021750" y="3231375"/>
            <a:ext cx="3056750" cy="1825551"/>
            <a:chOff x="1021750" y="3231375"/>
            <a:chExt cx="3056750" cy="1825551"/>
          </a:xfrm>
        </p:grpSpPr>
        <p:pic>
          <p:nvPicPr>
            <p:cNvPr id="90" name="Google Shape;90;p1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021750" y="3231375"/>
              <a:ext cx="3056675" cy="18255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1" name="Google Shape;91;p18"/>
            <p:cNvSpPr txBox="1"/>
            <p:nvPr/>
          </p:nvSpPr>
          <p:spPr>
            <a:xfrm>
              <a:off x="1253400" y="3662700"/>
              <a:ext cx="28251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B: 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Saudi</a:t>
              </a: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 Arabia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  <p:grpSp>
        <p:nvGrpSpPr>
          <p:cNvPr id="92" name="Google Shape;92;p18"/>
          <p:cNvGrpSpPr/>
          <p:nvPr/>
        </p:nvGrpSpPr>
        <p:grpSpPr>
          <a:xfrm>
            <a:off x="5029925" y="3224325"/>
            <a:ext cx="3170225" cy="1936650"/>
            <a:chOff x="5029925" y="3224325"/>
            <a:chExt cx="3170225" cy="1936650"/>
          </a:xfrm>
        </p:grpSpPr>
        <p:pic>
          <p:nvPicPr>
            <p:cNvPr id="93" name="Google Shape;93;p18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flipH="1">
              <a:off x="5029925" y="3224325"/>
              <a:ext cx="3170225" cy="1936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4" name="Google Shape;94;p18"/>
            <p:cNvSpPr txBox="1"/>
            <p:nvPr/>
          </p:nvSpPr>
          <p:spPr>
            <a:xfrm>
              <a:off x="5264088" y="3598425"/>
              <a:ext cx="2476500" cy="571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Barrio"/>
                  <a:ea typeface="Barrio"/>
                  <a:cs typeface="Barrio"/>
                  <a:sym typeface="Barrio"/>
                </a:rPr>
                <a:t>D: Iran</a:t>
              </a:r>
              <a:endParaRPr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endParaRP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7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Bona nox - W.A. Mozart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94" name="Google Shape;594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980150" y="1528875"/>
            <a:ext cx="5183700" cy="2809351"/>
          </a:xfrm>
          <a:prstGeom prst="rect">
            <a:avLst/>
          </a:prstGeom>
          <a:noFill/>
          <a:ln>
            <a:noFill/>
          </a:ln>
        </p:spPr>
      </p:pic>
      <p:sp>
        <p:nvSpPr>
          <p:cNvPr id="595" name="Google Shape;595;p72"/>
          <p:cNvSpPr txBox="1"/>
          <p:nvPr/>
        </p:nvSpPr>
        <p:spPr>
          <a:xfrm>
            <a:off x="1980150" y="219077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Mozart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596" name="Google Shape;596;p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56650" y="139525"/>
            <a:ext cx="1675500" cy="2553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597" name="Google Shape;597;p72"/>
          <p:cNvSpPr txBox="1"/>
          <p:nvPr>
            <p:ph type="title"/>
          </p:nvPr>
        </p:nvSpPr>
        <p:spPr>
          <a:xfrm>
            <a:off x="0" y="433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… gute Nacht, gute Nacht,</a:t>
            </a:r>
            <a:endParaRPr sz="1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scheiß ins Bett daß' kracht;</a:t>
            </a:r>
            <a:endParaRPr sz="1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73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5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Google Shape;607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7525" y="950400"/>
            <a:ext cx="7145975" cy="3872825"/>
          </a:xfrm>
          <a:prstGeom prst="rect">
            <a:avLst/>
          </a:prstGeom>
          <a:noFill/>
          <a:ln>
            <a:noFill/>
          </a:ln>
        </p:spPr>
      </p:pic>
      <p:sp>
        <p:nvSpPr>
          <p:cNvPr id="608" name="Google Shape;608;p74"/>
          <p:cNvSpPr txBox="1"/>
          <p:nvPr/>
        </p:nvSpPr>
        <p:spPr>
          <a:xfrm>
            <a:off x="1779454" y="1427249"/>
            <a:ext cx="6062100" cy="11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Listen Carefully, The upcoming song will end abruptly! What are The Next 5 words?</a:t>
            </a:r>
            <a:endParaRPr sz="35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609" name="Google Shape;609;p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859422">
            <a:off x="7839959" y="4335891"/>
            <a:ext cx="1107957" cy="806769"/>
          </a:xfrm>
          <a:prstGeom prst="rect">
            <a:avLst/>
          </a:prstGeom>
          <a:noFill/>
          <a:ln>
            <a:noFill/>
          </a:ln>
        </p:spPr>
      </p:pic>
      <p:sp>
        <p:nvSpPr>
          <p:cNvPr id="610" name="Google Shape;610;p74"/>
          <p:cNvSpPr txBox="1"/>
          <p:nvPr/>
        </p:nvSpPr>
        <p:spPr>
          <a:xfrm rot="638137">
            <a:off x="7990430" y="4532300"/>
            <a:ext cx="1124824" cy="4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1 min</a:t>
            </a:r>
            <a:endParaRPr sz="2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D248"/>
        </a:solid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" name="Google Shape;615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1775" y="801050"/>
            <a:ext cx="6264399" cy="4644074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Google Shape;616;p75"/>
          <p:cNvSpPr txBox="1"/>
          <p:nvPr/>
        </p:nvSpPr>
        <p:spPr>
          <a:xfrm>
            <a:off x="1869025" y="2141925"/>
            <a:ext cx="5183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...If you wanna get with me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sp>
        <p:nvSpPr>
          <p:cNvPr id="617" name="Google Shape;617;p75"/>
          <p:cNvSpPr txBox="1"/>
          <p:nvPr>
            <p:ph idx="4294967295"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Wannabe - SPice girls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618" name="Google Shape;618;p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1200" y="239975"/>
            <a:ext cx="1970100" cy="1477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7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4" name="Google Shape;624;p7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625" name="Google Shape;625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68" y="0"/>
            <a:ext cx="911506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26" name="Google Shape;626;p76"/>
          <p:cNvSpPr txBox="1"/>
          <p:nvPr/>
        </p:nvSpPr>
        <p:spPr>
          <a:xfrm>
            <a:off x="-176000" y="41753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5 MIN break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2</a:t>
            </a:r>
            <a:endParaRPr sz="30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  <p:pic>
        <p:nvPicPr>
          <p:cNvPr id="105" name="Google Shape;10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369801" y="1738151"/>
            <a:ext cx="5529849" cy="3405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0"/>
          <p:cNvSpPr txBox="1"/>
          <p:nvPr/>
        </p:nvSpPr>
        <p:spPr>
          <a:xfrm>
            <a:off x="1782700" y="2242975"/>
            <a:ext cx="4632000" cy="175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Which particle is Also called the God Particle?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745DB9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/>
        </p:nvSpPr>
        <p:spPr>
          <a:xfrm>
            <a:off x="0" y="1991550"/>
            <a:ext cx="9144000" cy="11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chemeClr val="lt1"/>
                </a:solidFill>
                <a:latin typeface="Barrio"/>
                <a:ea typeface="Barrio"/>
                <a:cs typeface="Barrio"/>
                <a:sym typeface="Barrio"/>
              </a:rPr>
              <a:t>Question 3</a:t>
            </a:r>
            <a:endParaRPr sz="4800">
              <a:solidFill>
                <a:schemeClr val="lt1"/>
              </a:solidFill>
              <a:latin typeface="Barrio"/>
              <a:ea typeface="Barrio"/>
              <a:cs typeface="Barrio"/>
              <a:sym typeface="Barri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