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</p:sldIdLst>
  <p:sldSz cy="5143500" cx="9144000"/>
  <p:notesSz cx="6858000" cy="9144000"/>
  <p:embeddedFontLst>
    <p:embeddedFont>
      <p:font typeface="Source Sans Pro Light"/>
      <p:regular r:id="rId52"/>
      <p:bold r:id="rId53"/>
      <p:italic r:id="rId54"/>
      <p:boldItalic r:id="rId55"/>
    </p:embeddedFont>
    <p:embeddedFont>
      <p:font typeface="Barrio"/>
      <p:regular r:id="rId56"/>
    </p:embeddedFont>
    <p:embeddedFont>
      <p:font typeface="Open Sans Light"/>
      <p:regular r:id="rId57"/>
      <p:bold r:id="rId58"/>
      <p:italic r:id="rId59"/>
      <p:boldItalic r:id="rId60"/>
    </p:embeddedFont>
    <p:embeddedFont>
      <p:font typeface="Open Sans"/>
      <p:regular r:id="rId61"/>
      <p:bold r:id="rId62"/>
      <p:italic r:id="rId63"/>
      <p:boldItalic r:id="rId6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OpenSans-bold.fntdata"/><Relationship Id="rId61" Type="http://schemas.openxmlformats.org/officeDocument/2006/relationships/font" Target="fonts/OpenSans-regular.fntdata"/><Relationship Id="rId20" Type="http://schemas.openxmlformats.org/officeDocument/2006/relationships/slide" Target="slides/slide15.xml"/><Relationship Id="rId64" Type="http://schemas.openxmlformats.org/officeDocument/2006/relationships/font" Target="fonts/OpenSans-boldItalic.fntdata"/><Relationship Id="rId63" Type="http://schemas.openxmlformats.org/officeDocument/2006/relationships/font" Target="fonts/OpenSans-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OpenSansLight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font" Target="fonts/SourceSansProLight-bold.fntdata"/><Relationship Id="rId52" Type="http://schemas.openxmlformats.org/officeDocument/2006/relationships/font" Target="fonts/SourceSansProLight-regular.fntdata"/><Relationship Id="rId11" Type="http://schemas.openxmlformats.org/officeDocument/2006/relationships/slide" Target="slides/slide6.xml"/><Relationship Id="rId55" Type="http://schemas.openxmlformats.org/officeDocument/2006/relationships/font" Target="fonts/SourceSansProLight-boldItalic.fntdata"/><Relationship Id="rId10" Type="http://schemas.openxmlformats.org/officeDocument/2006/relationships/slide" Target="slides/slide5.xml"/><Relationship Id="rId54" Type="http://schemas.openxmlformats.org/officeDocument/2006/relationships/font" Target="fonts/SourceSansProLight-italic.fntdata"/><Relationship Id="rId13" Type="http://schemas.openxmlformats.org/officeDocument/2006/relationships/slide" Target="slides/slide8.xml"/><Relationship Id="rId57" Type="http://schemas.openxmlformats.org/officeDocument/2006/relationships/font" Target="fonts/OpenSansLight-regular.fntdata"/><Relationship Id="rId12" Type="http://schemas.openxmlformats.org/officeDocument/2006/relationships/slide" Target="slides/slide7.xml"/><Relationship Id="rId56" Type="http://schemas.openxmlformats.org/officeDocument/2006/relationships/font" Target="fonts/Barrio-regular.fntdata"/><Relationship Id="rId15" Type="http://schemas.openxmlformats.org/officeDocument/2006/relationships/slide" Target="slides/slide10.xml"/><Relationship Id="rId59" Type="http://schemas.openxmlformats.org/officeDocument/2006/relationships/font" Target="fonts/OpenSansLight-italic.fntdata"/><Relationship Id="rId14" Type="http://schemas.openxmlformats.org/officeDocument/2006/relationships/slide" Target="slides/slide9.xml"/><Relationship Id="rId58" Type="http://schemas.openxmlformats.org/officeDocument/2006/relationships/font" Target="fonts/OpenSansLight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bustle.com/p/what-is-white-wednesday-iran-women-are-fighting-for-the-freedom-to-dress-how-they-want-7767786" TargetMode="Externa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Eradication_of_infectious_diseases#Smallpox" TargetMode="External"/><Relationship Id="rId3" Type="http://schemas.openxmlformats.org/officeDocument/2006/relationships/hyperlink" Target="https://www.zeitsprung.fm/podcast/zs224/" TargetMode="External"/><Relationship Id="rId4" Type="http://schemas.openxmlformats.org/officeDocument/2006/relationships/hyperlink" Target="https://en.wikipedia.org/wiki/Balmis_Expedition" TargetMode="Externa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zeitsprung.fm/podcast/zs217/" TargetMode="External"/><Relationship Id="rId3" Type="http://schemas.openxmlformats.org/officeDocument/2006/relationships/hyperlink" Target="https://en.wikipedia.org/wiki/Haydn%27s_head" TargetMode="External"/><Relationship Id="rId4" Type="http://schemas.openxmlformats.org/officeDocument/2006/relationships/hyperlink" Target="https://en.wikipedia.org/wiki/Joseph_Haydn" TargetMode="Externa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history.com/news/baby-incubators-boardwalk-sideshows-medical-marvels" TargetMode="External"/><Relationship Id="rId3" Type="http://schemas.openxmlformats.org/officeDocument/2006/relationships/hyperlink" Target="https://www.zeitsprung.fm/podcast/zs188/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Yellow_Fleet" TargetMode="Externa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Pickelhaube" TargetMode="External"/><Relationship Id="rId3" Type="http://schemas.openxmlformats.org/officeDocument/2006/relationships/hyperlink" Target="https://www.youtube.com/watch?v=WbGOQtfjQFo" TargetMode="Externa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e.wikipedia.org/wiki/Nuntii_Latini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Cecil_Chubb" TargetMode="External"/><Relationship Id="rId3" Type="http://schemas.openxmlformats.org/officeDocument/2006/relationships/hyperlink" Target="https://www.english-heritage.org.uk/visit/places/stonehenge/history-and-stories/history/#footnote-20" TargetMode="External"/><Relationship Id="rId4" Type="http://schemas.openxmlformats.org/officeDocument/2006/relationships/hyperlink" Target="https://www.english-heritage.org.uk/visit/places/stonehenge/history-and-stories/history/#footnote-20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2d8b7b7f4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2d8b7b7f4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52d8b7b7f4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52d8b7b7f4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52d8b7b7f4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52d8b7b7f4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7f78a544e1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7f78a544e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f78a544e1_2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f78a544e1_2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7f78a544e1_2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7f78a544e1_2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f78a544e1_2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f78a544e1_2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224da89a8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224da89a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7224da8efb_1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7224da8efb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7224da8efb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7224da8efb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224da89a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224da89a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224da8efb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224da8efb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7224da8efb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7224da8efb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224da89a8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7224da89a8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224da8efb_1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7224da8efb_1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Chaos Engineering, when should you release the monkeys?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Steve Upton (XConf 2019 Munich, Brown Bag 2019)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This is kinda cool, but can I serve it from my Raspberry Pi?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 --- Gesa Stupperich (XConf 2019 Munich)</a:t>
            </a: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To pair or not to pair: Pair Programming                                 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Birgitta Bockeler (XConf 2018 North America, Martin Fowler in Germany 2018, Codemotion 2019 Berlin)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7224da8efb_1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7224da8efb_1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Chaos Engineering, when should you release the monkeys?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Steve Upton (XConf 2019 Munich, Brown Bag 2019)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This is kinda cool, but can I serve it from my Raspberry Pi?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 --- Gesa Stupperich (XConf 2019 Munich)</a:t>
            </a: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To pair or not to pair: Pair Programming                                 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Birgitta Bockeler (XConf 2018 North America, Martin Fowler in Germany 2018, Codemotion 2019 Berlin)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7224da8efb_1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7224da8efb_1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Chaos Engineering, when should you release the monkeys?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Steve Upton (XConf 2019 Munich, Brown Bag 2019)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This is kinda cool, but can I serve it from my Raspberry Pi?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 --- Gesa Stupperich (XConf 2019 Munich)</a:t>
            </a: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To pair or not to pair: Pair Programming                                 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Birgitta Bockeler (XConf 2018 North America, Martin Fowler in Germany 2018, Codemotion 2019 Berlin)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7224da8efb_1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7224da8efb_1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Chaos Engineering, when should you release the monkeys?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Steve Upton (XConf 2019 Munich, Brown Bag 2019)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This is kinda cool, but can I serve it from my Raspberry Pi?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 --- Gesa Stupperich (XConf 2019 Munich)</a:t>
            </a: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b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To pair or not to pair: Pair Programming                                     </a:t>
            </a:r>
            <a:endParaRPr sz="1350">
              <a:solidFill>
                <a:srgbClr val="221D1F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>
                <a:solidFill>
                  <a:srgbClr val="221D1F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--- Birgitta Bockeler (XConf 2018 North America, Martin Fowler in Germany 2018, Codemotion 2019 Berlin)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224da8efb_1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7224da8efb_1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7224da8efb_1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7224da8efb_1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7224da8efb_1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7224da8efb_1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7224da89a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7224da89a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https://www.bustle.com/p/what-is-white-wednesday-iran-women-are-fighting-for-the-freedom-to-dress-how-they-want-7767786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224da8efb_1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224da8efb_1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7f78a544e1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7f78a544e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1st shot:  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Gabriel Gavaso, BA,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Martin Weisath, CP,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2nd shot: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Jenna Judd, Community Manager,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Simon Weiler,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Klaus Hartel, Dev,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3rd: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Peter Buhrmann, Managing Director,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Nikolas Buckstegen,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Isabel Scholz, Marketing, Hamburg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Weyerstrass, Marketing,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Aileen Pistorius, Head of Marketing, Cologne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Kelsey Mok,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6th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Viktoriya Georgieva, Dev, Munich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Pranathi Birudugadda, QA, Berlin (LTA in San Francisco)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Inger Dickson, BA/PM,  Dallas/Cologne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Bruna Chagas, QA, Recife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9th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Shashikanth Gadgay, Dev, Hyderabad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Lina Zubyte, QA,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 , Working Student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Casper Ntaraaki, QA,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11th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Susanne Schell, People Operations,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Laura Hammelmann, People/Global Mobility,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12th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Katja Uhle, Office Manager,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Tina Boye, Office Manager,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Jeremy Tai Abbett, Domain Specialist,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Casper Ntaraaki, QA,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Ferdinand Beyer,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13th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Hassler, XD,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14th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Moritz Heiber, Infrastructure, Cologne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Birgitta Boeckeler, Dev, Berlin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Michael Fait, Dev, Hamburg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Nina Wainwright, PM, Cologne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Kirsten Völkl, CP,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16th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Dania Azayzeh,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Martha Rohte,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Alma Zertuche, BA, Berling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Bernd Gunther, CP,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Kugler,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Burgmer,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Wolf Schlegel,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Robert Kotlowski, QA,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Huan Wang, Head of Business Unit, Xi’an/Munich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19th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Barbara Phipps, Head of Operations, New York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Wolf Schlegel,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f78a544e1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7f78a544e1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1st shot: 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Sriram Viswanathan, Dev, Gurgaon India (exited)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Gabriel Gavaso, BA, Berlin</a:t>
            </a:r>
            <a:br>
              <a:rPr lang="en"/>
            </a:br>
            <a:r>
              <a:rPr lang="en"/>
              <a:t>	Martin Weisath, CP, Hamburg (exited)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2nd shot: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Dennis Rowdewyk, Techops, Hamburg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Jenna Judd, Community Manager, Hamburg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Simon Weiler, Dev, Hamburg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Klaus Hartel, Dev, Berlin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3rd: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Peter Buhrmann, Managing Director, Hamburg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Nikolas Buckstegen, Marketing, Cologne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Isabel Scholz, Marketing, Hamburg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Lisa Weyerstrass, Marketing, </a:t>
            </a:r>
            <a:r>
              <a:rPr lang="en">
                <a:solidFill>
                  <a:schemeClr val="dk1"/>
                </a:solidFill>
              </a:rPr>
              <a:t>Cologne</a:t>
            </a:r>
            <a:br>
              <a:rPr lang="en"/>
            </a:br>
            <a:r>
              <a:rPr lang="en"/>
              <a:t>	Aileen Pistorius, Head of Marketing, </a:t>
            </a:r>
            <a:r>
              <a:rPr lang="en">
                <a:solidFill>
                  <a:schemeClr val="dk1"/>
                </a:solidFill>
              </a:rPr>
              <a:t>Cologne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Kelsey Mok, Dev, Munich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6th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Hermann Vocke, Dev/Staffing, Hamburg (exited)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Sebastian Thiel, Dev, Hamburg/Xi’an (PT to China)</a:t>
            </a:r>
            <a:br>
              <a:rPr lang="en"/>
            </a:br>
            <a:r>
              <a:rPr lang="en"/>
              <a:t>	Viktoriya Georgieva, Dev, Munich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Pranathi Birudugadda, QA, Berlin (LTA in San Francisco)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Inger Dickson, BA/PM,  Dallas/Cologne</a:t>
            </a:r>
            <a:br>
              <a:rPr lang="en"/>
            </a:br>
            <a:r>
              <a:rPr lang="en"/>
              <a:t>	?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Bruna Chagas, QA, Recife (exited)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9th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Shashikanth Gadgay, Dev, Hyderabad</a:t>
            </a:r>
            <a:br>
              <a:rPr lang="en"/>
            </a:br>
            <a:r>
              <a:rPr lang="en"/>
              <a:t>	</a:t>
            </a:r>
            <a:r>
              <a:rPr lang="en">
                <a:solidFill>
                  <a:schemeClr val="dk1"/>
                </a:solidFill>
              </a:rPr>
              <a:t>Sriram Viswanathan, Dev, Gurgaon India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Lina Zubyte, QA,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 , Working Student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Casper Ntaraaki, QA,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11th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Susanne Schell, People Operations,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Laura Hammelmann, People/Global Mobility,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12th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r>
              <a:rPr lang="en">
                <a:solidFill>
                  <a:schemeClr val="dk1"/>
                </a:solidFill>
              </a:rPr>
              <a:t>Dennis Rowdewyk, Techops, Hamburg</a:t>
            </a:r>
            <a:br>
              <a:rPr lang="en"/>
            </a:br>
            <a:r>
              <a:rPr lang="en"/>
              <a:t>	Katja Uhle, Office Manager, Berlin</a:t>
            </a:r>
            <a:br>
              <a:rPr lang="en"/>
            </a:br>
            <a:r>
              <a:rPr lang="en"/>
              <a:t>	Tina Boye, Office Manager, Cologne</a:t>
            </a:r>
            <a:br>
              <a:rPr lang="en"/>
            </a:br>
            <a:r>
              <a:rPr lang="en"/>
              <a:t>	Jeremy Tai Abbett, Domain Specialist, Hamburg (exited)</a:t>
            </a:r>
            <a:br>
              <a:rPr lang="en"/>
            </a:br>
            <a:r>
              <a:rPr lang="en"/>
              <a:t>	</a:t>
            </a:r>
            <a:r>
              <a:rPr lang="en">
                <a:solidFill>
                  <a:schemeClr val="dk1"/>
                </a:solidFill>
              </a:rPr>
              <a:t>Casper Ntaraaki, QA, Cologne</a:t>
            </a:r>
            <a:br>
              <a:rPr lang="en"/>
            </a:br>
            <a:r>
              <a:rPr lang="en"/>
              <a:t>	Johannes Thoenes, Dev, Hamburg (exited)</a:t>
            </a:r>
            <a:br>
              <a:rPr lang="en"/>
            </a:br>
            <a:r>
              <a:rPr lang="en"/>
              <a:t>	Birgitta Boeckeler, Dev, Berlin</a:t>
            </a:r>
            <a:br>
              <a:rPr lang="en"/>
            </a:br>
            <a:r>
              <a:rPr lang="en"/>
              <a:t>	?</a:t>
            </a:r>
            <a:br>
              <a:rPr lang="en"/>
            </a:br>
            <a:r>
              <a:rPr lang="en"/>
              <a:t>	Ferdinand Beyer, Dev, Munich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13th</a:t>
            </a:r>
            <a:br>
              <a:rPr lang="en"/>
            </a:br>
            <a:r>
              <a:rPr lang="en"/>
              <a:t>	Christoph Hassler, XD, Hamburg</a:t>
            </a:r>
            <a:br>
              <a:rPr lang="en"/>
            </a:br>
            <a:br>
              <a:rPr lang="en"/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14th</a:t>
            </a:r>
            <a:br>
              <a:rPr lang="en"/>
            </a:br>
            <a:r>
              <a:rPr lang="en"/>
              <a:t>	Dino Frese, Head of Demand, Cologne (exited)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r>
              <a:rPr lang="en">
                <a:solidFill>
                  <a:schemeClr val="dk1"/>
                </a:solidFill>
              </a:rPr>
              <a:t>Hermann Vocke, Dev/Staffing, Hamburg (exited)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Moritz Heiber, Infrastructure, Cologne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Birgitta Boeckeler, Dev, Berlin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Michael Fait, Dev, Hamburg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Nina Wainwright, PM, Cologne</a:t>
            </a:r>
            <a:br>
              <a:rPr lang="en">
                <a:solidFill>
                  <a:schemeClr val="dk1"/>
                </a:solidFill>
              </a:rPr>
            </a:b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15th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Kirsten Völkl, CP, Cologne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16th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	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17th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</a:t>
            </a:r>
            <a:r>
              <a:rPr lang="en">
                <a:solidFill>
                  <a:schemeClr val="dk1"/>
                </a:solidFill>
              </a:rPr>
              <a:t>Sebastian Thiel, Dev, Hamburg/Xi’an (PT to China)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Dania Azayzeh,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Martha Rohte, Dev, Hamburg</a:t>
            </a:r>
            <a:br>
              <a:rPr lang="en"/>
            </a:br>
            <a:r>
              <a:rPr lang="en"/>
              <a:t>	Alma Zertuche, BA, Berling</a:t>
            </a:r>
            <a:br>
              <a:rPr lang="en"/>
            </a:br>
            <a:r>
              <a:rPr lang="en"/>
              <a:t>	Bernd Gunther, CP, Hamburg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Lisa Kugler, Dev, Hamburg (exited)</a:t>
            </a:r>
            <a:br>
              <a:rPr lang="en"/>
            </a:br>
            <a:r>
              <a:rPr lang="en"/>
              <a:t>	Christoph Burgmer, Dev, Hamburg</a:t>
            </a:r>
            <a:br>
              <a:rPr lang="en"/>
            </a:br>
            <a:r>
              <a:rPr lang="en"/>
              <a:t>	</a:t>
            </a:r>
            <a:r>
              <a:rPr lang="en">
                <a:solidFill>
                  <a:schemeClr val="dk1"/>
                </a:solidFill>
              </a:rPr>
              <a:t>Wolf Schlegel,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Robert Kotlowski, QA,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Huan Wang, Head of Business Unit, Xi’an/Munich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18th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19th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Dino Frese, Head of Demand, Cologne (exited)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Barbara Phipps, Head of Operations, New York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20th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	Wolf Schlegel, Dev, Hamburg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f78a544e1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f78a544e1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1st shot:  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Gabriel Gavaso, BA,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Martin Weisath, CP,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2nd shot: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Jenna Judd, Community Manager,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Simon Weiler,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Klaus Hartel, Dev,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3rd: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Peter Buhrmann, Managing Director,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Nikolas Buckstegen,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Isabel Scholz, Marketing, Hamburg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Weyerstrass, Marketing,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Aileen Pistorius, Head of Marketing, Cologne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Kelsey Mok,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6th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Viktoriya Georgieva, Dev, Munich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Pranathi Birudugadda, QA, Berlin (LTA in San Francisco)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Inger Dickson, BA/PM,  Dallas/Cologne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Bruna Chagas, QA, Recife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9th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Shashikanth Gadgay, Dev, Hyderabad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Lina Zubyte, QA,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 , Working Student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Casper Ntaraaki, QA,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11th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Susanne Schell, People Operations,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Laura Hammelmann, People/Global Mobility,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12th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Katja Uhle, Office Manager,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Tina Boye, Office Manager,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Jeremy Tai Abbett, Domain Specialist,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Casper Ntaraaki, QA,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Ferdinand Beyer,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13th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Hassler, XD,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14th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Moritz Heiber, Infrastructure, Cologne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Birgitta Boeckeler, Dev, Berlin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Michael Fait, Dev, Hamburg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Nina Wainwright, PM, Cologne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Kirsten Völkl, CP,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16th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Dania Azayzeh,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Martha Rohte,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Alma Zertuche, BA, Berling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Bernd Gunther, CP,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Kugler,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Burgmer,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Wolf Schlegel,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Robert Kotlowski, QA,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Huan Wang, Head of Business Unit, Xi’an/Munich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19th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Barbara Phipps, Head of Operations, New York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Wolf Schlegel,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7f78a544e1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7f78a544e1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1st shot:  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Gabriel Gavaso, BA,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Martin Weisath, CP,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2nd shot: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Jenna Judd, Community Manager,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Simon Weiler,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Klaus Hartel, Dev,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3rd: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Peter Buhrmann, Managing Director,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Nikolas Buckstegen,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Isabel Scholz, Marketing, Hamburg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Weyerstrass, Marketing,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Aileen Pistorius, Head of Marketing, Cologne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Kelsey Mok,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6th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Viktoriya Georgieva, Dev, Munich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Pranathi Birudugadda, QA, Berlin (LTA in San Francisco)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Inger Dickson, BA/PM,  Dallas/Cologne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Bruna Chagas, QA, Recife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9th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Shashikanth Gadgay, Dev, Hyderabad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Lina Zubyte, QA,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 , Working Student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Casper Ntaraaki, QA,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11th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Susanne Schell, People Operations,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Laura Hammelmann, People/Global Mobility,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12th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Katja Uhle, Office Manager,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Tina Boye, Office Manager,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Jeremy Tai Abbett, Domain Specialist,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Casper Ntaraaki, QA,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Ferdinand Beyer,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13th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Hassler, XD,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14th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Moritz Heiber, Infrastructure, Cologne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Birgitta Boeckeler, Dev, Berlin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Michael Fait, Dev, Hamburg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Nina Wainwright, PM, Cologne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Kirsten Völkl, CP,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16th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Dania Azayzeh,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Martha Rohte,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Alma Zertuche, BA, Berling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Bernd Gunther, CP,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Kugler,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Burgmer,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Wolf Schlegel,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Robert Kotlowski, QA,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Huan Wang, Head of Business Unit, Xi’an/Munich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19th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Barbara Phipps, Head of Operations, New York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Wolf Schlegel,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7f78a544e1_1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7f78a544e1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1st shot:  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Gabriel Gavaso, BA,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Martin Weisath, CP,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2nd shot: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Jenna Judd, Community Manager,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Simon Weiler,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Klaus Hartel, Dev,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3rd: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Peter Buhrmann, Managing Director,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Nikolas Buckstegen,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Isabel Scholz, Marketing, Hamburg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Weyerstrass, Marketing,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Aileen Pistorius, Head of Marketing, Cologne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Kelsey Mok,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6th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Viktoriya Georgieva, Dev, Munich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Pranathi Birudugadda, QA, Berlin (LTA in San Francisco)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Inger Dickson, BA/PM,  Dallas/Cologne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Bruna Chagas, QA, Recife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9th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Shashikanth Gadgay, Dev, Hyderabad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Sriram Viswanathan, Dev, Gurgaon India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Lina Zubyte, QA, Berlin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 , Working Student Marketing,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Casper Ntaraaki, QA,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11th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Susanne Schell, People Operations,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Laura Hammelmann, People/Global Mobility,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12th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Dennis Rowdewyk, Techops,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Katja Uhle, Office Manager,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Tina Boye, Office Manager,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Jeremy Tai Abbett, Domain Specialist,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Casper Ntaraaki, QA, Cologne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?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Ferdinand Beyer, Dev, 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13th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Hassler, XD, Hamburg</a:t>
            </a:r>
            <a:br>
              <a:rPr lang="en">
                <a:solidFill>
                  <a:schemeClr val="dk1"/>
                </a:solidFill>
              </a:rPr>
            </a:b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14th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Hermann Vocke, Dev/Staffing, Hamburg (exited)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Moritz Heiber, Infrastructure, Cologne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Birgitta Boeckeler, Dev, Berlin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Michael Fait, Dev, Hamburg</a:t>
            </a:r>
            <a:endParaRPr>
              <a:solidFill>
                <a:schemeClr val="dk1"/>
              </a:solidFill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Helga Plinke, PM/OP,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Nina Wainwright, PM, Cologne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15th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Kirsten Völkl, CP, Cologne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16th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17th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Sebastian Thiel, Dev, Hamburg/Xi’an (PT to China)	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Johannes Thoenes,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Dania Azayzeh,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Martha Rohte,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Alma Zertuche, BA, Berling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Bernd Gunther, CP,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Lisa Kugler, Dev, Hamburg (exited)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Christoph Burgmer,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Wolf Schlegel, Dev,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Robert Kotlowski, QA, Hamburg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Birgitta Boeckeler, Dev, Berlin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	Huan Wang, Head of Business Unit, Xi’an/Munich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18th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19th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Dino Frese, Head of Demand, Cologne (exited)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Barbara Phipps, Head of Operations, New York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20th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	Wolf Schlegel, Dev, Hamburg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7224da89a8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7224da89a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7224da89a8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7224da89a8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https://en.wikipedia.org/wiki/Eradication_of_infectious_diseases#Smallpox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https://www.zeitsprung.fm/podcast/zs224/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https://en.wikipedia.org/wiki/Balmis_Expedition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7224da8efb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7224da8efb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https://www.zeitsprung.fm/podcast/zs217/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https://en.wikipedia.org/wiki/Haydn%27s_head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https://en.wikipedia.org/wiki/Joseph_Haydn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7224da8efb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7224da8efb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https://www.history.com/news/baby-incubators-boardwalk-sideshows-medical-marvels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https://www.zeitsprung.fm/podcast/zs188/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222222"/>
                </a:solidFill>
                <a:highlight>
                  <a:srgbClr val="FFFFFF"/>
                </a:highlight>
              </a:rPr>
              <a:t>Between 6000 and 7000 babies were rescued through this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224da8ef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224da8ef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7224da8efb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7224da8efb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 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https://en.wikipedia.org/wiki/Yellow_Fleet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7224da89a8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7224da89a8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 is to defend against an attack of swords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https://en.wikipedia.org/wiki/Pickelhaube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https://www.youtube.com/watch?v=WbGOQtfjQFo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52d8b7b7f4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52d8b7b7f4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7224da89a8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7224da89a8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TODO: virtual toilet paper, funny picture, voucher to go outside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7f78a544e1_1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7f78a544e1_1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7f78a544e1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7f78a544e1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TODO: virtual toilet paper, funny picture, voucher to go outside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7224da89a8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7224da89a8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7224da8efb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7224da8ef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30 Jahre | too much competition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Best Book of 2019 S. 158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https://de.wikipedia.org/wiki/Nuntii_Latini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7224da8efb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7224da8ef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https://en.wikipedia.org/wiki/Cecil_Chubb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man was sent out</a:t>
            </a:r>
            <a:r>
              <a:rPr lang="en">
                <a:solidFill>
                  <a:schemeClr val="dk1"/>
                </a:solidFill>
              </a:rPr>
              <a:t> by his wife </a:t>
            </a:r>
            <a:r>
              <a:rPr lang="en"/>
              <a:t>to buy garden chairs at an auction and came back with Stonehenge.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373737"/>
                </a:solidFill>
                <a:highlight>
                  <a:srgbClr val="F8F7F2"/>
                </a:highlight>
              </a:rPr>
              <a:t>The monument remained in private ownership until 1918 when Cecil Chubb, a local man who had purchased Stonehenge from the Atrobus family at an auction three years previously, gave it to the nation.</a:t>
            </a:r>
            <a:r>
              <a:rPr baseline="30000" lang="en">
                <a:solidFill>
                  <a:srgbClr val="C1102C"/>
                </a:solidFill>
                <a:highlight>
                  <a:srgbClr val="F8F7F2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[20]</a:t>
            </a:r>
            <a:r>
              <a:rPr lang="en" sz="1350">
                <a:solidFill>
                  <a:srgbClr val="373737"/>
                </a:solidFill>
                <a:highlight>
                  <a:srgbClr val="F8F7F2"/>
                </a:highlight>
              </a:rPr>
              <a:t> Thereafter, the duty to conserve the monument fell to the state, today a role performed on its behalf by English Heritage.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373737"/>
                </a:solidFill>
                <a:highlight>
                  <a:srgbClr val="FFFFFF"/>
                </a:highlight>
              </a:rPr>
              <a:t>C Chippindale, </a:t>
            </a:r>
            <a:r>
              <a:rPr i="1" lang="en" sz="1350">
                <a:solidFill>
                  <a:srgbClr val="373737"/>
                </a:solidFill>
                <a:highlight>
                  <a:srgbClr val="FFFFFF"/>
                </a:highlight>
              </a:rPr>
              <a:t>Stonehenge Complete</a:t>
            </a:r>
            <a:r>
              <a:rPr lang="en" sz="1350">
                <a:solidFill>
                  <a:srgbClr val="373737"/>
                </a:solidFill>
                <a:highlight>
                  <a:srgbClr val="FFFFFF"/>
                </a:highlight>
              </a:rPr>
              <a:t>, 4th edn (London, 2012), 176.</a:t>
            </a:r>
            <a:endParaRPr sz="1350">
              <a:solidFill>
                <a:srgbClr val="373737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https://www.english-heritage.org.uk/visit/places/stonehenge/history-and-stories/history/#footnote-20</a:t>
            </a:r>
            <a:endParaRPr sz="1350">
              <a:solidFill>
                <a:srgbClr val="373737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224da89a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224da89a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224da89a8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224da89a8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2d8b7b7f4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52d8b7b7f4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24.png"/><Relationship Id="rId5" Type="http://schemas.openxmlformats.org/officeDocument/2006/relationships/image" Target="../media/image5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jpg"/><Relationship Id="rId4" Type="http://schemas.openxmlformats.org/officeDocument/2006/relationships/image" Target="../media/image59.png"/><Relationship Id="rId5" Type="http://schemas.openxmlformats.org/officeDocument/2006/relationships/image" Target="../media/image5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3.png"/><Relationship Id="rId4" Type="http://schemas.openxmlformats.org/officeDocument/2006/relationships/image" Target="../media/image17.png"/><Relationship Id="rId5" Type="http://schemas.openxmlformats.org/officeDocument/2006/relationships/image" Target="../media/image6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png"/><Relationship Id="rId10" Type="http://schemas.openxmlformats.org/officeDocument/2006/relationships/image" Target="../media/image18.png"/><Relationship Id="rId13" Type="http://schemas.openxmlformats.org/officeDocument/2006/relationships/image" Target="../media/image22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16.png"/><Relationship Id="rId15" Type="http://schemas.openxmlformats.org/officeDocument/2006/relationships/image" Target="../media/image25.png"/><Relationship Id="rId14" Type="http://schemas.openxmlformats.org/officeDocument/2006/relationships/image" Target="../media/image23.png"/><Relationship Id="rId5" Type="http://schemas.openxmlformats.org/officeDocument/2006/relationships/image" Target="../media/image31.png"/><Relationship Id="rId6" Type="http://schemas.openxmlformats.org/officeDocument/2006/relationships/image" Target="../media/image20.png"/><Relationship Id="rId7" Type="http://schemas.openxmlformats.org/officeDocument/2006/relationships/image" Target="../media/image19.png"/><Relationship Id="rId8" Type="http://schemas.openxmlformats.org/officeDocument/2006/relationships/image" Target="../media/image1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Relationship Id="rId4" Type="http://schemas.openxmlformats.org/officeDocument/2006/relationships/image" Target="../media/image8.png"/><Relationship Id="rId5" Type="http://schemas.openxmlformats.org/officeDocument/2006/relationships/image" Target="../media/image2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6.png"/><Relationship Id="rId4" Type="http://schemas.openxmlformats.org/officeDocument/2006/relationships/image" Target="../media/image8.png"/><Relationship Id="rId5" Type="http://schemas.openxmlformats.org/officeDocument/2006/relationships/image" Target="../media/image28.png"/><Relationship Id="rId6" Type="http://schemas.openxmlformats.org/officeDocument/2006/relationships/image" Target="../media/image3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Relationship Id="rId4" Type="http://schemas.openxmlformats.org/officeDocument/2006/relationships/image" Target="../media/image8.png"/><Relationship Id="rId5" Type="http://schemas.openxmlformats.org/officeDocument/2006/relationships/image" Target="../media/image28.png"/><Relationship Id="rId6" Type="http://schemas.openxmlformats.org/officeDocument/2006/relationships/image" Target="../media/image30.png"/><Relationship Id="rId7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png"/><Relationship Id="rId4" Type="http://schemas.openxmlformats.org/officeDocument/2006/relationships/image" Target="../media/image8.png"/><Relationship Id="rId5" Type="http://schemas.openxmlformats.org/officeDocument/2006/relationships/image" Target="../media/image28.png"/><Relationship Id="rId6" Type="http://schemas.openxmlformats.org/officeDocument/2006/relationships/image" Target="../media/image34.png"/><Relationship Id="rId7" Type="http://schemas.openxmlformats.org/officeDocument/2006/relationships/image" Target="../media/image30.png"/><Relationship Id="rId8" Type="http://schemas.openxmlformats.org/officeDocument/2006/relationships/image" Target="../media/image2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6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png"/><Relationship Id="rId4" Type="http://schemas.openxmlformats.org/officeDocument/2006/relationships/image" Target="../media/image28.png"/><Relationship Id="rId5" Type="http://schemas.openxmlformats.org/officeDocument/2006/relationships/image" Target="../media/image32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3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33.png"/><Relationship Id="rId6" Type="http://schemas.openxmlformats.org/officeDocument/2006/relationships/image" Target="../media/image3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33.png"/><Relationship Id="rId6" Type="http://schemas.openxmlformats.org/officeDocument/2006/relationships/image" Target="../media/image36.png"/><Relationship Id="rId7" Type="http://schemas.openxmlformats.org/officeDocument/2006/relationships/image" Target="../media/image4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27.png"/><Relationship Id="rId5" Type="http://schemas.openxmlformats.org/officeDocument/2006/relationships/image" Target="../media/image33.png"/><Relationship Id="rId6" Type="http://schemas.openxmlformats.org/officeDocument/2006/relationships/image" Target="../media/image36.png"/><Relationship Id="rId7" Type="http://schemas.openxmlformats.org/officeDocument/2006/relationships/image" Target="../media/image40.png"/><Relationship Id="rId8" Type="http://schemas.openxmlformats.org/officeDocument/2006/relationships/image" Target="../media/image3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27.png"/><Relationship Id="rId9" Type="http://schemas.openxmlformats.org/officeDocument/2006/relationships/image" Target="../media/image35.png"/><Relationship Id="rId5" Type="http://schemas.openxmlformats.org/officeDocument/2006/relationships/image" Target="../media/image33.png"/><Relationship Id="rId6" Type="http://schemas.openxmlformats.org/officeDocument/2006/relationships/image" Target="../media/image36.png"/><Relationship Id="rId7" Type="http://schemas.openxmlformats.org/officeDocument/2006/relationships/image" Target="../media/image40.png"/><Relationship Id="rId8" Type="http://schemas.openxmlformats.org/officeDocument/2006/relationships/image" Target="../media/image3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2.png"/><Relationship Id="rId4" Type="http://schemas.openxmlformats.org/officeDocument/2006/relationships/hyperlink" Target="https://en.wikipedia.org/wiki/Eradication_of_infectious_diseases#Smallpox" TargetMode="External"/><Relationship Id="rId5" Type="http://schemas.openxmlformats.org/officeDocument/2006/relationships/hyperlink" Target="https://en.wikipedia.org/wiki/Eradication_of_infectious_diseases#Smallpox" TargetMode="External"/><Relationship Id="rId6" Type="http://schemas.openxmlformats.org/officeDocument/2006/relationships/image" Target="../media/image41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2.png"/><Relationship Id="rId4" Type="http://schemas.openxmlformats.org/officeDocument/2006/relationships/hyperlink" Target="https://en.wikipedia.org/wiki/Eradication_of_infectious_diseases#Smallpox" TargetMode="External"/><Relationship Id="rId5" Type="http://schemas.openxmlformats.org/officeDocument/2006/relationships/image" Target="../media/image37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9.png"/><Relationship Id="rId4" Type="http://schemas.openxmlformats.org/officeDocument/2006/relationships/image" Target="../media/image39.jpg"/><Relationship Id="rId5" Type="http://schemas.openxmlformats.org/officeDocument/2006/relationships/image" Target="../media/image49.jpg"/><Relationship Id="rId6" Type="http://schemas.openxmlformats.org/officeDocument/2006/relationships/image" Target="../media/image4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9.png"/><Relationship Id="rId4" Type="http://schemas.openxmlformats.org/officeDocument/2006/relationships/hyperlink" Target="https://en.wikipedia.org/wiki/Suez_Canal" TargetMode="External"/><Relationship Id="rId5" Type="http://schemas.openxmlformats.org/officeDocument/2006/relationships/image" Target="../media/image43.jpg"/><Relationship Id="rId6" Type="http://schemas.openxmlformats.org/officeDocument/2006/relationships/image" Target="../media/image45.jpg"/><Relationship Id="rId7" Type="http://schemas.openxmlformats.org/officeDocument/2006/relationships/image" Target="../media/image48.jpg"/><Relationship Id="rId8" Type="http://schemas.openxmlformats.org/officeDocument/2006/relationships/image" Target="../media/image47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6.jpg"/><Relationship Id="rId4" Type="http://schemas.openxmlformats.org/officeDocument/2006/relationships/image" Target="../media/image50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5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2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1653300"/>
            <a:ext cx="9144000" cy="18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Now comes the answers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To the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TW 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remote Pub Quiz!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7788" y="1827325"/>
            <a:ext cx="3368424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2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The smallest form of bacteria is called?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25" name="Google Shape;125;p22"/>
          <p:cNvSpPr txBox="1"/>
          <p:nvPr/>
        </p:nvSpPr>
        <p:spPr>
          <a:xfrm>
            <a:off x="3392850" y="215897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B. cocci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The number of germs on your hands is comparable to the number of: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31" name="Google Shape;13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935574" y="2272225"/>
            <a:ext cx="4347244" cy="260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3"/>
          <p:cNvSpPr txBox="1"/>
          <p:nvPr/>
        </p:nvSpPr>
        <p:spPr>
          <a:xfrm>
            <a:off x="2032249" y="2833387"/>
            <a:ext cx="4733100" cy="8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lphaU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Grains of sand on beach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4"/>
          <p:cNvSpPr txBox="1"/>
          <p:nvPr>
            <p:ph type="title"/>
          </p:nvPr>
        </p:nvSpPr>
        <p:spPr>
          <a:xfrm>
            <a:off x="216725" y="183825"/>
            <a:ext cx="8520600" cy="215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5: Arrange the correct year of the following pandemics in the following order: 1. Smallpox, 2. The Third plague 3. Black Death(Bubonic Plague) 4. Spanish Flu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38" name="Google Shape;13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2792801" y="2785950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4"/>
          <p:cNvSpPr txBox="1"/>
          <p:nvPr/>
        </p:nvSpPr>
        <p:spPr>
          <a:xfrm>
            <a:off x="3172600" y="2899300"/>
            <a:ext cx="3106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1520, 1855, 1347, 1918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3. INTERACTIVE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rio"/>
              <a:buAutoNum type="arabicPeriod"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YOUr SUBMISSIONS: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0" name="Google Shape;15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550" y="1391500"/>
            <a:ext cx="2597275" cy="321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4300" y="112975"/>
            <a:ext cx="4063326" cy="268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71683" y="2802325"/>
            <a:ext cx="3634418" cy="227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2. 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YOUr SUBMISSIONS: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125"/>
            <a:ext cx="4419600" cy="2457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7225" y="122225"/>
            <a:ext cx="3562876" cy="2232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4400" y="2507132"/>
            <a:ext cx="4267201" cy="2441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3. 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YOUr SUBMISSIONS: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66" name="Google Shape;16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125" y="1251300"/>
            <a:ext cx="4961575" cy="310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8850" y="218175"/>
            <a:ext cx="3769500" cy="224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51034" y="2667675"/>
            <a:ext cx="3840567" cy="216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 </a:t>
            </a:r>
            <a:r>
              <a:rPr lang="en" sz="65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T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</a:t>
            </a:r>
            <a:r>
              <a:rPr lang="en" sz="65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o</a:t>
            </a:r>
            <a:r>
              <a:rPr lang="en" sz="65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U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G</a:t>
            </a:r>
            <a:r>
              <a:rPr lang="en" sz="65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H</a:t>
            </a:r>
            <a:r>
              <a:rPr lang="en" sz="6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</a:t>
            </a:r>
            <a:r>
              <a:rPr lang="en" sz="65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o</a:t>
            </a:r>
            <a:r>
              <a:rPr lang="en" sz="65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R</a:t>
            </a:r>
            <a:r>
              <a:rPr lang="en" sz="65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K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</a:t>
            </a:r>
            <a:endParaRPr sz="6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325" y="1774507"/>
            <a:ext cx="3181350" cy="2316636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0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ctr">
              <a:spcBef>
                <a:spcPts val="0"/>
              </a:spcBef>
              <a:spcAft>
                <a:spcPts val="0"/>
              </a:spcAft>
              <a:buClr>
                <a:srgbClr val="E50051"/>
              </a:buClr>
              <a:buSzPts val="2600"/>
              <a:buFont typeface="Barrio"/>
              <a:buAutoNum type="arabicPeriod"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</a:t>
            </a:r>
            <a:r>
              <a:rPr b="1" lang="en" sz="26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QAs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Do Currently have their working office in Germany?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325" y="1774507"/>
            <a:ext cx="3181350" cy="2316636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1"/>
          <p:cNvSpPr txBox="1"/>
          <p:nvPr/>
        </p:nvSpPr>
        <p:spPr>
          <a:xfrm>
            <a:off x="1980150" y="2394006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19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86" name="Google Shape;186;p31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ctr">
              <a:spcBef>
                <a:spcPts val="0"/>
              </a:spcBef>
              <a:spcAft>
                <a:spcPts val="0"/>
              </a:spcAft>
              <a:buClr>
                <a:srgbClr val="E50051"/>
              </a:buClr>
              <a:buSzPts val="2600"/>
              <a:buFont typeface="Barrio"/>
              <a:buAutoNum type="arabicPeriod"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</a:t>
            </a:r>
            <a:r>
              <a:rPr b="1" lang="en" sz="26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QAs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Do Currently have their working office in Germany?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1. Random knowledge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325" y="1774507"/>
            <a:ext cx="3181350" cy="2316636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2"/>
          <p:cNvSpPr txBox="1"/>
          <p:nvPr/>
        </p:nvSpPr>
        <p:spPr>
          <a:xfrm>
            <a:off x="1980150" y="2394006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</a:t>
            </a: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9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3" name="Google Shape;19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0135" y="3367250"/>
            <a:ext cx="725857" cy="723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24251" y="3579875"/>
            <a:ext cx="725875" cy="728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07074" y="1850700"/>
            <a:ext cx="673187" cy="675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781475" y="1602275"/>
            <a:ext cx="725875" cy="72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2"/>
          <p:cNvPicPr preferRelativeResize="0"/>
          <p:nvPr/>
        </p:nvPicPr>
        <p:blipFill rotWithShape="1">
          <a:blip r:embed="rId8">
            <a:alphaModFix/>
          </a:blip>
          <a:srcRect b="5516" l="1921" r="7029" t="9881"/>
          <a:stretch/>
        </p:blipFill>
        <p:spPr>
          <a:xfrm>
            <a:off x="2099450" y="3475225"/>
            <a:ext cx="776450" cy="738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2"/>
          <p:cNvPicPr preferRelativeResize="0"/>
          <p:nvPr/>
        </p:nvPicPr>
        <p:blipFill rotWithShape="1">
          <a:blip r:embed="rId9">
            <a:alphaModFix/>
          </a:blip>
          <a:srcRect b="5078" l="2090" r="3756" t="5818"/>
          <a:stretch/>
        </p:blipFill>
        <p:spPr>
          <a:xfrm>
            <a:off x="5923875" y="1601074"/>
            <a:ext cx="1539175" cy="728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2"/>
          <p:cNvPicPr preferRelativeResize="0"/>
          <p:nvPr/>
        </p:nvPicPr>
        <p:blipFill rotWithShape="1">
          <a:blip r:embed="rId10">
            <a:alphaModFix/>
          </a:blip>
          <a:srcRect b="7491" l="2349" r="50002" t="10358"/>
          <a:stretch/>
        </p:blipFill>
        <p:spPr>
          <a:xfrm>
            <a:off x="6268088" y="3396575"/>
            <a:ext cx="725875" cy="664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2"/>
          <p:cNvPicPr preferRelativeResize="0"/>
          <p:nvPr/>
        </p:nvPicPr>
        <p:blipFill rotWithShape="1">
          <a:blip r:embed="rId11">
            <a:alphaModFix/>
          </a:blip>
          <a:srcRect b="5384" l="1903" r="27862" t="9284"/>
          <a:stretch/>
        </p:blipFill>
        <p:spPr>
          <a:xfrm>
            <a:off x="380725" y="2443700"/>
            <a:ext cx="2409342" cy="77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2"/>
          <p:cNvPicPr preferRelativeResize="0"/>
          <p:nvPr/>
        </p:nvPicPr>
        <p:blipFill rotWithShape="1">
          <a:blip r:embed="rId12">
            <a:alphaModFix/>
          </a:blip>
          <a:srcRect b="3631" l="10735" r="7870" t="10524"/>
          <a:stretch/>
        </p:blipFill>
        <p:spPr>
          <a:xfrm>
            <a:off x="2706499" y="1418693"/>
            <a:ext cx="725875" cy="675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2"/>
          <p:cNvPicPr preferRelativeResize="0"/>
          <p:nvPr/>
        </p:nvPicPr>
        <p:blipFill rotWithShape="1">
          <a:blip r:embed="rId13">
            <a:alphaModFix/>
          </a:blip>
          <a:srcRect b="3349" l="3961" r="3906" t="14359"/>
          <a:stretch/>
        </p:blipFill>
        <p:spPr>
          <a:xfrm>
            <a:off x="3023300" y="4090250"/>
            <a:ext cx="1539175" cy="7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2"/>
          <p:cNvPicPr preferRelativeResize="0"/>
          <p:nvPr/>
        </p:nvPicPr>
        <p:blipFill rotWithShape="1">
          <a:blip r:embed="rId14">
            <a:alphaModFix/>
          </a:blip>
          <a:srcRect b="0" l="3233" r="6448" t="3910"/>
          <a:stretch/>
        </p:blipFill>
        <p:spPr>
          <a:xfrm>
            <a:off x="4698050" y="4015150"/>
            <a:ext cx="1496903" cy="72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2"/>
          <p:cNvPicPr preferRelativeResize="0"/>
          <p:nvPr/>
        </p:nvPicPr>
        <p:blipFill rotWithShape="1">
          <a:blip r:embed="rId15">
            <a:alphaModFix/>
          </a:blip>
          <a:srcRect b="0" l="0" r="0" t="7450"/>
          <a:stretch/>
        </p:blipFill>
        <p:spPr>
          <a:xfrm>
            <a:off x="6436375" y="2593125"/>
            <a:ext cx="2152850" cy="723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2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ctr">
              <a:spcBef>
                <a:spcPts val="0"/>
              </a:spcBef>
              <a:spcAft>
                <a:spcPts val="0"/>
              </a:spcAft>
              <a:buClr>
                <a:srgbClr val="E50051"/>
              </a:buClr>
              <a:buSzPts val="2600"/>
              <a:buFont typeface="Barrio"/>
              <a:buAutoNum type="arabicPeriod"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</a:t>
            </a:r>
            <a:r>
              <a:rPr b="1" lang="en" sz="26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QAs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Do Currently have their working office in Germany?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2057" y="1093925"/>
            <a:ext cx="5259881" cy="3830201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3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2.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Days Has </a:t>
            </a:r>
            <a:r>
              <a:rPr lang="en" sz="26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Martin Fowler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been with TW?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2057" y="1093925"/>
            <a:ext cx="5259881" cy="3830201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4"/>
          <p:cNvSpPr txBox="1"/>
          <p:nvPr/>
        </p:nvSpPr>
        <p:spPr>
          <a:xfrm>
            <a:off x="1980150" y="24955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7332 Days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18" name="Google Shape;218;p34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2.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How Many Days Has </a:t>
            </a:r>
            <a:r>
              <a:rPr lang="en" sz="26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Martin Fowler</a:t>
            </a: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been with TW?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977" y="1001648"/>
            <a:ext cx="3601458" cy="2622576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5"/>
          <p:cNvSpPr txBox="1"/>
          <p:nvPr/>
        </p:nvSpPr>
        <p:spPr>
          <a:xfrm>
            <a:off x="-153450" y="1606469"/>
            <a:ext cx="4623300" cy="14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“To pair or 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not to pair”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25" name="Google Shape;225;p35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Name the ThoughtWorkers who gave the </a:t>
            </a: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talks:</a:t>
            </a:r>
            <a:endParaRPr sz="2500">
              <a:solidFill>
                <a:schemeClr val="accent5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26" name="Google Shape;22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6168" y="1083150"/>
            <a:ext cx="3312474" cy="241212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5"/>
          <p:cNvSpPr txBox="1"/>
          <p:nvPr/>
        </p:nvSpPr>
        <p:spPr>
          <a:xfrm>
            <a:off x="5259831" y="171632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“Chaos engineering, When should you release the monkeys?”</a:t>
            </a:r>
            <a:endParaRPr sz="17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28" name="Google Shape;228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500" y="2445750"/>
            <a:ext cx="3643226" cy="26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5"/>
          <p:cNvSpPr txBox="1"/>
          <p:nvPr/>
        </p:nvSpPr>
        <p:spPr>
          <a:xfrm>
            <a:off x="2995181" y="316137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“This is kinda cool, but can I serve it from my raspberry pi?”</a:t>
            </a:r>
            <a:endParaRPr sz="19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977" y="1001648"/>
            <a:ext cx="3601458" cy="2622576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6"/>
          <p:cNvSpPr txBox="1"/>
          <p:nvPr/>
        </p:nvSpPr>
        <p:spPr>
          <a:xfrm>
            <a:off x="-153450" y="1606469"/>
            <a:ext cx="4623300" cy="14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“To pair or 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not to pair”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36" name="Google Shape;236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6168" y="1083150"/>
            <a:ext cx="3312474" cy="2412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6"/>
          <p:cNvSpPr txBox="1"/>
          <p:nvPr/>
        </p:nvSpPr>
        <p:spPr>
          <a:xfrm>
            <a:off x="5259831" y="171632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“Chaos engineering, When should you release the monkeys?”</a:t>
            </a:r>
            <a:endParaRPr sz="17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Steve Upton</a:t>
            </a:r>
            <a:endParaRPr sz="20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38" name="Google Shape;23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500" y="2445750"/>
            <a:ext cx="3643226" cy="26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36"/>
          <p:cNvSpPr txBox="1"/>
          <p:nvPr/>
        </p:nvSpPr>
        <p:spPr>
          <a:xfrm>
            <a:off x="2995181" y="316137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“This is kinda cool, but can I serve it from my raspberry pi?”</a:t>
            </a:r>
            <a:endParaRPr sz="19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40" name="Google Shape;240;p36"/>
          <p:cNvPicPr preferRelativeResize="0"/>
          <p:nvPr/>
        </p:nvPicPr>
        <p:blipFill rotWithShape="1">
          <a:blip r:embed="rId6">
            <a:alphaModFix/>
          </a:blip>
          <a:srcRect b="8265" l="7552" r="3589" t="0"/>
          <a:stretch/>
        </p:blipFill>
        <p:spPr>
          <a:xfrm>
            <a:off x="7603000" y="2481675"/>
            <a:ext cx="846575" cy="101359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6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the ThoughtWorkers who gave the </a:t>
            </a: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talks:</a:t>
            </a:r>
            <a:endParaRPr sz="2500">
              <a:solidFill>
                <a:schemeClr val="accent5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977" y="1001648"/>
            <a:ext cx="3601458" cy="2622576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7"/>
          <p:cNvSpPr txBox="1"/>
          <p:nvPr/>
        </p:nvSpPr>
        <p:spPr>
          <a:xfrm>
            <a:off x="-153450" y="1606469"/>
            <a:ext cx="4623300" cy="14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“To pair or 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not to pair”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Birgitta Boeckeler</a:t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48" name="Google Shape;24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6168" y="1083150"/>
            <a:ext cx="3312474" cy="2412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7"/>
          <p:cNvSpPr txBox="1"/>
          <p:nvPr/>
        </p:nvSpPr>
        <p:spPr>
          <a:xfrm>
            <a:off x="5259831" y="171632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“Chaos engineering, When should you release the monkeys?”</a:t>
            </a:r>
            <a:endParaRPr sz="17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Steve Upton</a:t>
            </a:r>
            <a:endParaRPr sz="20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50" name="Google Shape;250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500" y="2445750"/>
            <a:ext cx="3643226" cy="26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7"/>
          <p:cNvSpPr txBox="1"/>
          <p:nvPr/>
        </p:nvSpPr>
        <p:spPr>
          <a:xfrm>
            <a:off x="2995181" y="316137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“This is kinda cool, but can I serve it from my raspberry pi?”</a:t>
            </a:r>
            <a:endParaRPr sz="19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52" name="Google Shape;252;p37"/>
          <p:cNvPicPr preferRelativeResize="0"/>
          <p:nvPr/>
        </p:nvPicPr>
        <p:blipFill rotWithShape="1">
          <a:blip r:embed="rId6">
            <a:alphaModFix/>
          </a:blip>
          <a:srcRect b="8265" l="7552" r="3589" t="0"/>
          <a:stretch/>
        </p:blipFill>
        <p:spPr>
          <a:xfrm>
            <a:off x="7603000" y="2481675"/>
            <a:ext cx="846575" cy="101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44800" y="2899200"/>
            <a:ext cx="846575" cy="846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7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the ThoughtWorkers who gave the </a:t>
            </a: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talks:</a:t>
            </a:r>
            <a:endParaRPr sz="2500">
              <a:solidFill>
                <a:schemeClr val="accent5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977" y="1001648"/>
            <a:ext cx="3601458" cy="2622576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8"/>
          <p:cNvSpPr txBox="1"/>
          <p:nvPr/>
        </p:nvSpPr>
        <p:spPr>
          <a:xfrm>
            <a:off x="-153450" y="1606469"/>
            <a:ext cx="4623300" cy="140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“To pair or 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not to pair”</a:t>
            </a:r>
            <a:endParaRPr sz="2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Birgitta Boeckeler</a:t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1" name="Google Shape;261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6168" y="1083150"/>
            <a:ext cx="3312474" cy="24121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8"/>
          <p:cNvSpPr txBox="1"/>
          <p:nvPr/>
        </p:nvSpPr>
        <p:spPr>
          <a:xfrm>
            <a:off x="5259831" y="171632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“Chaos engineering, When should you release the monkeys?”</a:t>
            </a:r>
            <a:endParaRPr sz="17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Steve Upton</a:t>
            </a:r>
            <a:endParaRPr sz="20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3" name="Google Shape;263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500" y="2445750"/>
            <a:ext cx="3643226" cy="26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8"/>
          <p:cNvSpPr txBox="1"/>
          <p:nvPr/>
        </p:nvSpPr>
        <p:spPr>
          <a:xfrm>
            <a:off x="2995181" y="316137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“This is kinda cool, but can I serve it from my raspberry pi?”</a:t>
            </a:r>
            <a:endParaRPr sz="19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Gesa Stupperich</a:t>
            </a:r>
            <a:endParaRPr sz="20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5" name="Google Shape;265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48713" y="2231369"/>
            <a:ext cx="846575" cy="970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8"/>
          <p:cNvPicPr preferRelativeResize="0"/>
          <p:nvPr/>
        </p:nvPicPr>
        <p:blipFill rotWithShape="1">
          <a:blip r:embed="rId7">
            <a:alphaModFix/>
          </a:blip>
          <a:srcRect b="8265" l="7552" r="3589" t="0"/>
          <a:stretch/>
        </p:blipFill>
        <p:spPr>
          <a:xfrm>
            <a:off x="7603000" y="2481675"/>
            <a:ext cx="846575" cy="101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44800" y="2899200"/>
            <a:ext cx="846575" cy="84657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8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the ThoughtWorkers who gave the </a:t>
            </a:r>
            <a:r>
              <a:rPr lang="en" sz="2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talks:</a:t>
            </a:r>
            <a:endParaRPr sz="2500">
              <a:solidFill>
                <a:schemeClr val="accent5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9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4.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Name </a:t>
            </a:r>
            <a:r>
              <a:rPr lang="en" sz="2500">
                <a:solidFill>
                  <a:schemeClr val="accent1"/>
                </a:solidFill>
                <a:latin typeface="Barrio"/>
                <a:ea typeface="Barrio"/>
                <a:cs typeface="Barrio"/>
                <a:sym typeface="Barrio"/>
              </a:rPr>
              <a:t>One Technique and one Tool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that are in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Adopt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in vol.21 of the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tech radar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endParaRPr sz="25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75" y="1497175"/>
            <a:ext cx="4225874" cy="3595274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40"/>
          <p:cNvSpPr txBox="1"/>
          <p:nvPr/>
        </p:nvSpPr>
        <p:spPr>
          <a:xfrm>
            <a:off x="-305850" y="2139875"/>
            <a:ext cx="5088000" cy="26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Techniques</a:t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Container Security Scanning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Data Integrity At the origin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Micro Frontends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Pipelines for Infrastructure as code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Run cost as architecture fitness function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Testing using real device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34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80" name="Google Shape;280;p40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4.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</a:t>
            </a:r>
            <a:r>
              <a:rPr lang="en" sz="2500">
                <a:solidFill>
                  <a:schemeClr val="accent1"/>
                </a:solidFill>
                <a:latin typeface="Barrio"/>
                <a:ea typeface="Barrio"/>
                <a:cs typeface="Barrio"/>
                <a:sym typeface="Barrio"/>
              </a:rPr>
              <a:t>One Technique and one Tool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that are in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Adopt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in vol.21 of the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tech radar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endParaRPr sz="25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75" y="1497175"/>
            <a:ext cx="4225874" cy="3595274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41"/>
          <p:cNvSpPr txBox="1"/>
          <p:nvPr/>
        </p:nvSpPr>
        <p:spPr>
          <a:xfrm>
            <a:off x="-305850" y="2139875"/>
            <a:ext cx="5088000" cy="26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Techniques</a:t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Container Security Scanning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Data Integrity At the origin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Micro Frontends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Pipelines for Infrastructure as code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Run cost as architecture fitness function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Testing using real device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34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87" name="Google Shape;28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9500" y="1302750"/>
            <a:ext cx="3643226" cy="26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41"/>
          <p:cNvSpPr txBox="1"/>
          <p:nvPr/>
        </p:nvSpPr>
        <p:spPr>
          <a:xfrm>
            <a:off x="4138181" y="171357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Tools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Commitizen</a:t>
            </a:r>
            <a:endParaRPr sz="2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EsLint</a:t>
            </a:r>
            <a:endParaRPr sz="2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React Styleguidist</a:t>
            </a:r>
            <a:endParaRPr sz="2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34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89" name="Google Shape;289;p41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4.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</a:t>
            </a:r>
            <a:r>
              <a:rPr lang="en" sz="2500">
                <a:solidFill>
                  <a:schemeClr val="accent1"/>
                </a:solidFill>
                <a:latin typeface="Barrio"/>
                <a:ea typeface="Barrio"/>
                <a:cs typeface="Barrio"/>
                <a:sym typeface="Barrio"/>
              </a:rPr>
              <a:t>One Technique and one Tool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that are in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Adopt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in vol.21 of the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tech radar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endParaRPr sz="25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From which country is the hashtag #WhiteWednesday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65" name="Google Shape;65;p15"/>
          <p:cNvSpPr txBox="1"/>
          <p:nvPr/>
        </p:nvSpPr>
        <p:spPr>
          <a:xfrm>
            <a:off x="5277000" y="2968300"/>
            <a:ext cx="549600" cy="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6" name="Google Shape;66;p15"/>
          <p:cNvGrpSpPr/>
          <p:nvPr/>
        </p:nvGrpSpPr>
        <p:grpSpPr>
          <a:xfrm>
            <a:off x="421725" y="1493650"/>
            <a:ext cx="9229175" cy="3649849"/>
            <a:chOff x="421725" y="1493650"/>
            <a:chExt cx="9229175" cy="3649849"/>
          </a:xfrm>
        </p:grpSpPr>
        <p:pic>
          <p:nvPicPr>
            <p:cNvPr id="67" name="Google Shape;67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21725" y="1493650"/>
              <a:ext cx="6488625" cy="3649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Google Shape;68;p15"/>
            <p:cNvSpPr txBox="1"/>
            <p:nvPr/>
          </p:nvSpPr>
          <p:spPr>
            <a:xfrm>
              <a:off x="5127800" y="2834825"/>
              <a:ext cx="4523100" cy="52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IRAN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75" y="1497175"/>
            <a:ext cx="4225874" cy="3595274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2"/>
          <p:cNvSpPr txBox="1"/>
          <p:nvPr/>
        </p:nvSpPr>
        <p:spPr>
          <a:xfrm>
            <a:off x="-305850" y="2139875"/>
            <a:ext cx="5088000" cy="26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Techniques</a:t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Container Security Scanning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Data Integrity At the origin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Micro Frontends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Pipelines for Infrastructure as code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Run cost as architecture fitness function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Testing using real device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3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96" name="Google Shape;29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9500" y="1302750"/>
            <a:ext cx="3643226" cy="265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2"/>
          <p:cNvSpPr txBox="1"/>
          <p:nvPr/>
        </p:nvSpPr>
        <p:spPr>
          <a:xfrm>
            <a:off x="4138181" y="1713578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Tools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Commitizen</a:t>
            </a:r>
            <a:endParaRPr sz="2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EsLint</a:t>
            </a:r>
            <a:endParaRPr sz="2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React Styleguidist</a:t>
            </a:r>
            <a:endParaRPr sz="2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-228600" lvl="0" marL="4572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221D1F"/>
              </a:buClr>
              <a:buSzPts val="1050"/>
              <a:buFont typeface="Open Sans"/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34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98" name="Google Shape;298;p42"/>
          <p:cNvPicPr preferRelativeResize="0"/>
          <p:nvPr/>
        </p:nvPicPr>
        <p:blipFill rotWithShape="1">
          <a:blip r:embed="rId5">
            <a:alphaModFix/>
          </a:blip>
          <a:srcRect b="42550" l="3548" r="3807" t="18640"/>
          <a:stretch/>
        </p:blipFill>
        <p:spPr>
          <a:xfrm rot="452897">
            <a:off x="6681559" y="3036707"/>
            <a:ext cx="2160838" cy="1609279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42"/>
          <p:cNvSpPr txBox="1"/>
          <p:nvPr>
            <p:ph idx="4294967295" type="title"/>
          </p:nvPr>
        </p:nvSpPr>
        <p:spPr>
          <a:xfrm>
            <a:off x="198825" y="445025"/>
            <a:ext cx="8687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4.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</a:t>
            </a:r>
            <a:r>
              <a:rPr lang="en" sz="2500">
                <a:solidFill>
                  <a:schemeClr val="accent1"/>
                </a:solidFill>
                <a:latin typeface="Barrio"/>
                <a:ea typeface="Barrio"/>
                <a:cs typeface="Barrio"/>
                <a:sym typeface="Barrio"/>
              </a:rPr>
              <a:t>One Technique and one Tool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that are in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Adopt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in vol.21 of the </a:t>
            </a:r>
            <a:r>
              <a:rPr lang="en" sz="25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tech radar</a:t>
            </a:r>
            <a:r>
              <a:rPr lang="en" sz="2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endParaRPr sz="25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Google Shape;304;p43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43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5.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Write Down the </a:t>
            </a:r>
            <a:b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Names, Roles &amp; Home Offices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as many TW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ers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as you recognized!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44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499422">
            <a:off x="5439399" y="2120550"/>
            <a:ext cx="3913675" cy="3329648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44"/>
          <p:cNvSpPr txBox="1"/>
          <p:nvPr/>
        </p:nvSpPr>
        <p:spPr>
          <a:xfrm rot="831212">
            <a:off x="4822931" y="2740341"/>
            <a:ext cx="5088108" cy="26226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Kelsey Mok, Dev, Munich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Hermann Vocke, Dev/Staffing, Hamburg (exited)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Sebastian Thiel, Dev, Hamburg/Xi’an (PT to China)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Viktoriya Georgieva, Dev, Munich</a:t>
            </a: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Pranathi Birudugadda, QA, Berlin (LTA in San Francisco) 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Inger Dickson, BA/PM,  Dallas/Cologne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Shashikanth Gadgay, Dev, Hyderabad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Lina Zubyte, QA, Berlin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Casper Ntaraaki, QA, Cologne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Susanne Schell, People Operations, Hamburg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315" name="Google Shape;315;p44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5.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Write Down the </a:t>
            </a:r>
            <a:b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Names, Roles &amp; Home Offices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as many TW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ers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as you recognized!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45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499422">
            <a:off x="5439399" y="2120550"/>
            <a:ext cx="3913675" cy="3329648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45"/>
          <p:cNvSpPr txBox="1"/>
          <p:nvPr/>
        </p:nvSpPr>
        <p:spPr>
          <a:xfrm rot="831212">
            <a:off x="4822931" y="2740341"/>
            <a:ext cx="5088108" cy="26226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Kelsey Mok, Dev, Munich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Hermann Vocke, Dev/Staffing, Hamburg (exited)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Sebastian Thiel, Dev, Hamburg/Xi’an (PT to China)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Viktoriya Georgieva, Dev, Munich</a:t>
            </a: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Pranathi Birudugadda, QA, Berlin (LTA in San Francisco) 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Inger Dickson, BA/PM,  Dallas/Cologne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Shashikanth Gadgay, Dev, Hyderabad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Lina Zubyte, QA, Berlin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Casper Ntaraaki, QA, Cologne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Susanne Schell, People Operations, Hamburg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24" name="Google Shape;3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72100">
            <a:off x="-66205" y="-218804"/>
            <a:ext cx="4471901" cy="3989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5"/>
          <p:cNvSpPr txBox="1"/>
          <p:nvPr/>
        </p:nvSpPr>
        <p:spPr>
          <a:xfrm rot="642583">
            <a:off x="-454563" y="256343"/>
            <a:ext cx="5088434" cy="26229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Moritz Heiber, Infrastructure,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Michael Fait,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Nina Wainwright, PM,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Dino Frese, Head of Demand, Cologne (exited)</a:t>
            </a:r>
            <a:endParaRPr sz="1100">
              <a:solidFill>
                <a:srgbClr val="9076DD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Kirsten Völkl, CP,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Barbara Phipps, Head of Operations, New York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Dania Azayzeh, Dev, Hamburg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Martha Rohte,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Alma Zertuche, BA, Berling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Bernd Gunther, CP, Hamburg</a:t>
            </a:r>
            <a:endParaRPr sz="1100">
              <a:solidFill>
                <a:srgbClr val="9076DD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Lisa Kugler, Dev, Hamburg (exited)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Christoph Burgmer,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Wolf Schlegel,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Robert Kotlowski, QA,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Huan Wang, Head of Bu, Xi’an/Munich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326" name="Google Shape;326;p45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5.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Write Down the </a:t>
            </a:r>
            <a:b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Names, Roles &amp; Home Offices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as many TW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ers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as you recognized!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46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499422">
            <a:off x="5439399" y="2120550"/>
            <a:ext cx="3913675" cy="3329648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46"/>
          <p:cNvSpPr txBox="1"/>
          <p:nvPr/>
        </p:nvSpPr>
        <p:spPr>
          <a:xfrm rot="831212">
            <a:off x="4822931" y="2740341"/>
            <a:ext cx="5088108" cy="26226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Kelsey Mok, Dev, Munich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Hermann Vocke, Dev/Staffing, Hamburg (exited)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Sebastian Thiel, Dev, Hamburg/Xi’an (PT to China)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Viktoriya Georgieva, Dev, Munich</a:t>
            </a: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Pranathi Birudugadda, QA, Berlin (LTA in San Francisco) 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Inger Dickson, BA/PM,  Dallas/Cologne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Shashikanth Gadgay, Dev, Hyderabad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Lina Zubyte, QA, Berlin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Casper Ntaraaki, QA, Cologne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Susanne Schell, People Operations, Hamburg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35" name="Google Shape;335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72100">
            <a:off x="-66205" y="-218804"/>
            <a:ext cx="4471901" cy="39898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46"/>
          <p:cNvSpPr txBox="1"/>
          <p:nvPr/>
        </p:nvSpPr>
        <p:spPr>
          <a:xfrm rot="642583">
            <a:off x="-454563" y="256343"/>
            <a:ext cx="5088434" cy="26229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Moritz Heiber, Infrastructure,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Michael Fait,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Nina Wainwright, PM,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Dino Frese, Head of Demand, Cologne (exited)</a:t>
            </a:r>
            <a:endParaRPr sz="1100">
              <a:solidFill>
                <a:srgbClr val="9076DD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Kirsten Völkl, CP,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Barbara Phipps, Head of Operations, New York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Dania Azayzeh, Dev, Hamburg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Martha Rohte,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Alma Zertuche, BA, Berling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Bernd Gunther, CP, Hamburg</a:t>
            </a:r>
            <a:endParaRPr sz="1100">
              <a:solidFill>
                <a:srgbClr val="9076DD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Lisa Kugler, Dev, Hamburg (exited)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Christoph Burgmer,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Wolf Schlegel,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Robert Kotlowski, QA,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Huan Wang, Head of Bu, Xi’an/Munich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37" name="Google Shape;337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22685">
            <a:off x="1601683" y="2524203"/>
            <a:ext cx="4307609" cy="2947346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46"/>
          <p:cNvSpPr txBox="1"/>
          <p:nvPr/>
        </p:nvSpPr>
        <p:spPr>
          <a:xfrm rot="-983647">
            <a:off x="1156401" y="3036198"/>
            <a:ext cx="5088170" cy="26227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Helga Plinke, PM/OP, Hamburg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Laura Hammelmann, People/Global Mobility, Hamburg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Katja Uhle, Office Manager, Berlin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Tina Boye, Office Manager, Cologne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Jeremy Tai Abbett, Domain Specialist, Hamburg (exited)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Johannes Thoenes, Dev, Hamburg (exited)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Birgitta Boeckeler, Dev, Berlin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Ferdinand Beyer, Dev, Munich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        Christoph Hassler, XD, Hamburg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339" name="Google Shape;339;p46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5.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Write Down the </a:t>
            </a:r>
            <a:b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Names, Roles &amp; Home Offices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as many TW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ers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as you recognized!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47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7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Write Down the </a:t>
            </a:r>
            <a:b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Names, Roles &amp; Home Offices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as many TW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ers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as you recognized!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47" name="Google Shape;347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499422">
            <a:off x="5439399" y="2120550"/>
            <a:ext cx="3913675" cy="3329648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7"/>
          <p:cNvSpPr txBox="1"/>
          <p:nvPr/>
        </p:nvSpPr>
        <p:spPr>
          <a:xfrm rot="831212">
            <a:off x="4822931" y="2740341"/>
            <a:ext cx="5088108" cy="262267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Kelsey Mok, Dev, Munich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Hermann Vocke, Dev/Staffing, Hamburg (exited)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Sebastian Thiel, Dev, Hamburg/Xi’an (PT to China)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Viktoriya Georgieva, Dev, Munich</a:t>
            </a: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Pranathi Birudugadda, QA, Berlin (LTA in San Francisco) 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Inger Dickson, BA/PM,  Dallas/Cologne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Shashikanth Gadgay, Dev, Hyderabad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Lina Zubyte, QA, Berlin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Casper Ntaraaki, QA, Cologne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Susanne Schell, People Operations, Hamburg</a:t>
            </a:r>
            <a:endParaRPr sz="11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49" name="Google Shape;349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72100">
            <a:off x="-66205" y="-218804"/>
            <a:ext cx="4471901" cy="398980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47"/>
          <p:cNvSpPr txBox="1"/>
          <p:nvPr/>
        </p:nvSpPr>
        <p:spPr>
          <a:xfrm rot="642583">
            <a:off x="-454563" y="256343"/>
            <a:ext cx="5088434" cy="262294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Moritz Heiber, Infrastructure,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Michael Fait,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Nina Wainwright, PM,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Dino Frese, Head of Demand, Cologne (exited)</a:t>
            </a:r>
            <a:endParaRPr sz="1100">
              <a:solidFill>
                <a:srgbClr val="9076DD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Kirsten Völkl, CP, Cologne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Barbara Phipps, Head of Operations, New York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Dania Azayzeh, Dev, Hamburg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Martha Rohte,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Alma Zertuche, BA, Berling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Bernd Gunther, CP, Hamburg</a:t>
            </a:r>
            <a:endParaRPr sz="1100">
              <a:solidFill>
                <a:srgbClr val="9076DD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Lisa Kugler, Dev, Hamburg (exited)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Christoph Burgmer,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Wolf Schlegel, Dev,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Robert Kotlowski, QA, Hamburg</a:t>
            </a:r>
            <a:b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Huan Wang, Head of Bu, Xi’an/Munich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51" name="Google Shape;351;p4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22685">
            <a:off x="1601683" y="2524203"/>
            <a:ext cx="4307609" cy="2947346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47"/>
          <p:cNvSpPr txBox="1"/>
          <p:nvPr/>
        </p:nvSpPr>
        <p:spPr>
          <a:xfrm rot="-983647">
            <a:off x="1156401" y="3036198"/>
            <a:ext cx="5088170" cy="262277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Helga Plinke, PM/OP, Hamburg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	Laura Hammelmann, People/Global Mobility, Hamburg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Katja Uhle, Office Manager, Berlin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Tina Boye, Office Manager, Cologne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Jeremy Tai Abbett, Domain Specialist, Hamburg (exited)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Johannes Thoenes, Dev, Hamburg (exited)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Birgitta Boeckeler, Dev, Berlin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Ferdinand Beyer, Dev, Munich</a:t>
            </a:r>
            <a:endParaRPr sz="1100">
              <a:solidFill>
                <a:schemeClr val="accent5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        Christoph Hassler, XD, Hamburg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53" name="Google Shape;353;p4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14400" y="-533400"/>
            <a:ext cx="5487000" cy="3908376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47"/>
          <p:cNvSpPr txBox="1"/>
          <p:nvPr/>
        </p:nvSpPr>
        <p:spPr>
          <a:xfrm>
            <a:off x="3866803" y="201175"/>
            <a:ext cx="5088000" cy="26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Sriram Viswanathan, Dev, Gurgaon India (exited)</a:t>
            </a:r>
            <a:endParaRPr sz="11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Gabriel Gavaso, BA, Berlin</a:t>
            </a:r>
            <a:b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	Martin Weisath, CP, Hamburg (exited)</a:t>
            </a:r>
            <a:b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Dennis Rowdewyk, Techops, Hamburg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	Jenna Judd, Community Manager, Hamburg</a:t>
            </a:r>
            <a:endParaRPr sz="11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Simon Weiler, Dev, Hamburg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	Klaus Hartel, Dev, Berlin</a:t>
            </a:r>
            <a:endParaRPr sz="11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Peter Buhrmann, Managing Director, Hamburg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Nikolas Buckstegen, Marketing, Cologne</a:t>
            </a:r>
            <a:endParaRPr sz="11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Isabel Scholz, Marketing, Hamburg 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</a:t>
            </a: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Lisa Weyerstrass, Marketing, Cologne</a:t>
            </a:r>
            <a:b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1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	Aileen Pistorius, Head of Marketing, Cologne </a:t>
            </a:r>
            <a:endParaRPr sz="11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Bruna Chagas, QA, Recife (exited)</a:t>
            </a:r>
            <a:endParaRPr sz="11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E5005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8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5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 HISTORY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Which disease was eradicated by the first global vaccination campaign?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365" name="Google Shape;365;p49"/>
          <p:cNvGrpSpPr/>
          <p:nvPr/>
        </p:nvGrpSpPr>
        <p:grpSpPr>
          <a:xfrm>
            <a:off x="1124050" y="2093650"/>
            <a:ext cx="3056675" cy="1825551"/>
            <a:chOff x="1277475" y="1974725"/>
            <a:chExt cx="3056675" cy="1825551"/>
          </a:xfrm>
        </p:grpSpPr>
        <p:pic>
          <p:nvPicPr>
            <p:cNvPr id="366" name="Google Shape;366;p4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277475" y="197472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67" name="Google Shape;367;p49"/>
            <p:cNvSpPr txBox="1"/>
            <p:nvPr/>
          </p:nvSpPr>
          <p:spPr>
            <a:xfrm>
              <a:off x="1567550" y="2398750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</a:t>
              </a:r>
              <a:r>
                <a:rPr lang="en" sz="3000">
                  <a:solidFill>
                    <a:schemeClr val="lt1"/>
                  </a:solidFill>
                  <a:uFill>
                    <a:noFill/>
                  </a:uFill>
                  <a:latin typeface="Barrio"/>
                  <a:ea typeface="Barrio"/>
                  <a:cs typeface="Barrio"/>
                  <a:sym typeface="Barrio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Smallpox</a:t>
              </a:r>
              <a:endParaRPr sz="1000" u="sng">
                <a:solidFill>
                  <a:srgbClr val="0B0080"/>
                </a:solidFill>
                <a:highlight>
                  <a:srgbClr val="F8F9FA"/>
                </a:highlight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sp>
        <p:nvSpPr>
          <p:cNvPr id="368" name="Google Shape;368;p49"/>
          <p:cNvSpPr/>
          <p:nvPr/>
        </p:nvSpPr>
        <p:spPr>
          <a:xfrm>
            <a:off x="4334675" y="1586250"/>
            <a:ext cx="4497600" cy="3211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9" name="Google Shape;369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27250" y="1594175"/>
            <a:ext cx="4505051" cy="3186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heads are in the grave of the famous musician Joseph Haydn?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375" name="Google Shape;375;p50"/>
          <p:cNvGrpSpPr/>
          <p:nvPr/>
        </p:nvGrpSpPr>
        <p:grpSpPr>
          <a:xfrm>
            <a:off x="4281955" y="1895612"/>
            <a:ext cx="2903230" cy="1669466"/>
            <a:chOff x="5204117" y="3046649"/>
            <a:chExt cx="3056675" cy="1825551"/>
          </a:xfrm>
        </p:grpSpPr>
        <p:pic>
          <p:nvPicPr>
            <p:cNvPr id="376" name="Google Shape;376;p5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204117" y="3046649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7" name="Google Shape;377;p50"/>
            <p:cNvSpPr txBox="1"/>
            <p:nvPr/>
          </p:nvSpPr>
          <p:spPr>
            <a:xfrm>
              <a:off x="5634762" y="338860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2 Heads </a:t>
              </a:r>
              <a:b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</a:br>
              <a:b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</a:br>
              <a:endParaRPr sz="1000" u="sng">
                <a:solidFill>
                  <a:srgbClr val="0B0080"/>
                </a:solidFill>
                <a:highlight>
                  <a:srgbClr val="F8F9FA"/>
                </a:highlight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pic>
        <p:nvPicPr>
          <p:cNvPr id="378" name="Google Shape;378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1275" y="1895600"/>
            <a:ext cx="2511675" cy="29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Was the usage of baby Incubators established in the U.S of America as a standard in hospitals?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384" name="Google Shape;384;p51"/>
          <p:cNvGrpSpPr/>
          <p:nvPr/>
        </p:nvGrpSpPr>
        <p:grpSpPr>
          <a:xfrm>
            <a:off x="4724899" y="2122475"/>
            <a:ext cx="4011051" cy="2031200"/>
            <a:chOff x="9265411" y="1805538"/>
            <a:chExt cx="4036075" cy="2053168"/>
          </a:xfrm>
        </p:grpSpPr>
        <p:pic>
          <p:nvPicPr>
            <p:cNvPr id="385" name="Google Shape;385;p5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9265411" y="1805538"/>
              <a:ext cx="4036075" cy="20531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6" name="Google Shape;386;p51"/>
            <p:cNvSpPr txBox="1"/>
            <p:nvPr/>
          </p:nvSpPr>
          <p:spPr>
            <a:xfrm>
              <a:off x="9438284" y="1878670"/>
              <a:ext cx="3793800" cy="1314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Through a 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human zoo of babies in incubators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pic>
        <p:nvPicPr>
          <p:cNvPr id="387" name="Google Shape;387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3075" y="2253800"/>
            <a:ext cx="4420099" cy="2487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51"/>
          <p:cNvSpPr txBox="1"/>
          <p:nvPr/>
        </p:nvSpPr>
        <p:spPr>
          <a:xfrm>
            <a:off x="761700" y="3997025"/>
            <a:ext cx="3588900" cy="3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Barrio"/>
                <a:ea typeface="Barrio"/>
                <a:cs typeface="Barrio"/>
                <a:sym typeface="Barrio"/>
              </a:rPr>
              <a:t>Dr. Martin Couney</a:t>
            </a:r>
            <a:endParaRPr sz="3000">
              <a:solidFill>
                <a:srgbClr val="FFFFFF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89" name="Google Shape;389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53624" y="0"/>
            <a:ext cx="649037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51"/>
          <p:cNvSpPr txBox="1"/>
          <p:nvPr/>
        </p:nvSpPr>
        <p:spPr>
          <a:xfrm>
            <a:off x="2973975" y="2732300"/>
            <a:ext cx="4295400" cy="13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6,500</a:t>
            </a:r>
            <a:endParaRPr sz="6000"/>
          </a:p>
        </p:txBody>
      </p:sp>
      <p:pic>
        <p:nvPicPr>
          <p:cNvPr id="391" name="Google Shape;391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2000250"/>
            <a:ext cx="571500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Which particle is Also called the God Particle?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5150" y="1594075"/>
            <a:ext cx="5947101" cy="334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What was the yellow fleet?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397" name="Google Shape;397;p52"/>
          <p:cNvGrpSpPr/>
          <p:nvPr/>
        </p:nvGrpSpPr>
        <p:grpSpPr>
          <a:xfrm>
            <a:off x="247830" y="1059051"/>
            <a:ext cx="5019479" cy="2242893"/>
            <a:chOff x="2640294" y="1488422"/>
            <a:chExt cx="3158693" cy="1920449"/>
          </a:xfrm>
        </p:grpSpPr>
        <p:pic>
          <p:nvPicPr>
            <p:cNvPr id="398" name="Google Shape;398;p5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2640294" y="1488422"/>
              <a:ext cx="3118549" cy="19204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9" name="Google Shape;399;p52"/>
            <p:cNvSpPr txBox="1"/>
            <p:nvPr/>
          </p:nvSpPr>
          <p:spPr>
            <a:xfrm>
              <a:off x="2680487" y="1702829"/>
              <a:ext cx="3118500" cy="111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</a:t>
              </a: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fifteen ships that were trapped in the </a:t>
              </a:r>
              <a:r>
                <a:rPr lang="en" sz="2600">
                  <a:solidFill>
                    <a:schemeClr val="lt1"/>
                  </a:solidFill>
                  <a:uFill>
                    <a:noFill/>
                  </a:uFill>
                  <a:latin typeface="Barrio"/>
                  <a:ea typeface="Barrio"/>
                  <a:cs typeface="Barrio"/>
                  <a:sym typeface="Barrio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Suez Canal</a:t>
              </a: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pic>
        <p:nvPicPr>
          <p:cNvPr id="400" name="Google Shape;400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70962" y="1322525"/>
            <a:ext cx="2573047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2286000"/>
            <a:ext cx="428625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77450" y="876288"/>
            <a:ext cx="2895600" cy="426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3238500"/>
            <a:ext cx="352425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3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5: what is this for?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09" name="Google Shape;40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7400" y="1080550"/>
            <a:ext cx="2729534" cy="382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53"/>
          <p:cNvPicPr preferRelativeResize="0"/>
          <p:nvPr/>
        </p:nvPicPr>
        <p:blipFill rotWithShape="1">
          <a:blip r:embed="rId4">
            <a:alphaModFix/>
          </a:blip>
          <a:srcRect b="6039" l="18596" r="7075" t="9728"/>
          <a:stretch/>
        </p:blipFill>
        <p:spPr>
          <a:xfrm>
            <a:off x="4075549" y="962750"/>
            <a:ext cx="2607101" cy="197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417" name="Google Shape;41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68" y="0"/>
            <a:ext cx="911506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54"/>
          <p:cNvSpPr txBox="1"/>
          <p:nvPr/>
        </p:nvSpPr>
        <p:spPr>
          <a:xfrm>
            <a:off x="-176000" y="4175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Now we Wait For the Winners</a:t>
            </a:r>
            <a:endParaRPr sz="4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55"/>
          <p:cNvSpPr txBox="1"/>
          <p:nvPr>
            <p:ph type="title"/>
          </p:nvPr>
        </p:nvSpPr>
        <p:spPr>
          <a:xfrm>
            <a:off x="311700" y="64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The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Winners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are</a:t>
            </a:r>
            <a:b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3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Maybe LAter</a:t>
            </a:r>
            <a:endParaRPr sz="3600">
              <a:solidFill>
                <a:schemeClr val="accent4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24" name="Google Shape;424;p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55"/>
          <p:cNvSpPr txBox="1"/>
          <p:nvPr>
            <p:ph type="title"/>
          </p:nvPr>
        </p:nvSpPr>
        <p:spPr>
          <a:xfrm>
            <a:off x="311700" y="44489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35.25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out of </a:t>
            </a: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53.75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Points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26" name="Google Shape;42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3450" y="728225"/>
            <a:ext cx="5317101" cy="3687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The 2nd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Winners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are: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32" name="Google Shape;432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56"/>
          <p:cNvSpPr txBox="1"/>
          <p:nvPr>
            <p:ph type="title"/>
          </p:nvPr>
        </p:nvSpPr>
        <p:spPr>
          <a:xfrm>
            <a:off x="311700" y="4144175"/>
            <a:ext cx="3108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33.75</a:t>
            </a:r>
            <a:r>
              <a:rPr lang="en" sz="1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out of </a:t>
            </a: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53</a:t>
            </a: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.</a:t>
            </a: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7</a:t>
            </a: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5</a:t>
            </a:r>
            <a:r>
              <a:rPr lang="en" sz="1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Points</a:t>
            </a:r>
            <a:endParaRPr sz="1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34" name="Google Shape;434;p56"/>
          <p:cNvSpPr txBox="1"/>
          <p:nvPr>
            <p:ph type="title"/>
          </p:nvPr>
        </p:nvSpPr>
        <p:spPr>
          <a:xfrm>
            <a:off x="5772100" y="4144175"/>
            <a:ext cx="3108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33.5</a:t>
            </a:r>
            <a:r>
              <a:rPr lang="en" sz="1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out of </a:t>
            </a: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53.75</a:t>
            </a:r>
            <a:r>
              <a:rPr lang="en" sz="1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Points</a:t>
            </a:r>
            <a:endParaRPr sz="1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35" name="Google Shape;435;p56"/>
          <p:cNvSpPr txBox="1"/>
          <p:nvPr>
            <p:ph type="title"/>
          </p:nvPr>
        </p:nvSpPr>
        <p:spPr>
          <a:xfrm>
            <a:off x="301300" y="905675"/>
            <a:ext cx="3108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Na ZDRowie</a:t>
            </a:r>
            <a:endParaRPr sz="1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36" name="Google Shape;436;p56"/>
          <p:cNvSpPr txBox="1"/>
          <p:nvPr>
            <p:ph type="title"/>
          </p:nvPr>
        </p:nvSpPr>
        <p:spPr>
          <a:xfrm>
            <a:off x="6622450" y="905675"/>
            <a:ext cx="3108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Too much pressure</a:t>
            </a:r>
            <a:endParaRPr sz="1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37" name="Google Shape;437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650" y="1233050"/>
            <a:ext cx="4260775" cy="2956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7904" y="1239125"/>
            <a:ext cx="4203996" cy="290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5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AND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SPeCIAL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CONGRATULATIONS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44" name="Google Shape;444;p57"/>
          <p:cNvSpPr txBox="1"/>
          <p:nvPr>
            <p:ph type="title"/>
          </p:nvPr>
        </p:nvSpPr>
        <p:spPr>
          <a:xfrm>
            <a:off x="311700" y="8927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TO </a:t>
            </a:r>
            <a:r>
              <a:rPr lang="en" sz="4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JENNA</a:t>
            </a: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AND</a:t>
            </a:r>
            <a:r>
              <a:rPr lang="en" sz="4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 DENNIS! </a:t>
            </a:r>
            <a:endParaRPr sz="4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45" name="Google Shape;445;p57"/>
          <p:cNvSpPr txBox="1"/>
          <p:nvPr>
            <p:ph type="title"/>
          </p:nvPr>
        </p:nvSpPr>
        <p:spPr>
          <a:xfrm>
            <a:off x="311713" y="4188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HAPPY Anniversary!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46" name="Google Shape;446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976" y="1728575"/>
            <a:ext cx="2196026" cy="236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58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Thank YOU for joIning!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The Finnish news Broadcast “Nunti Latini” was broadcasted in Latin for how many years?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Why was the show canceled after so many years?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81" name="Google Shape;81;p17"/>
          <p:cNvSpPr txBox="1"/>
          <p:nvPr/>
        </p:nvSpPr>
        <p:spPr>
          <a:xfrm>
            <a:off x="421288" y="3548825"/>
            <a:ext cx="4523100" cy="52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rabi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30 yearS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82" name="Google Shape;82;p17"/>
          <p:cNvGrpSpPr/>
          <p:nvPr/>
        </p:nvGrpSpPr>
        <p:grpSpPr>
          <a:xfrm>
            <a:off x="362851" y="3089150"/>
            <a:ext cx="7392199" cy="1847850"/>
            <a:chOff x="384776" y="2745775"/>
            <a:chExt cx="7392199" cy="1847850"/>
          </a:xfrm>
        </p:grpSpPr>
        <p:pic>
          <p:nvPicPr>
            <p:cNvPr id="83" name="Google Shape;83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00475" y="2745775"/>
              <a:ext cx="2476500" cy="18478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4" name="Google Shape;84;p17"/>
            <p:cNvSpPr txBox="1"/>
            <p:nvPr/>
          </p:nvSpPr>
          <p:spPr>
            <a:xfrm>
              <a:off x="384776" y="3965264"/>
              <a:ext cx="2966400" cy="35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3.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The vatican</a:t>
              </a:r>
              <a:endParaRPr/>
            </a:p>
          </p:txBody>
        </p:sp>
      </p:grpSp>
      <p:sp>
        <p:nvSpPr>
          <p:cNvPr id="85" name="Google Shape;85;p17"/>
          <p:cNvSpPr txBox="1"/>
          <p:nvPr/>
        </p:nvSpPr>
        <p:spPr>
          <a:xfrm>
            <a:off x="354350" y="3918550"/>
            <a:ext cx="4924200" cy="3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2. Too much competition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much was Stonehenge auctioned off for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91" name="Google Shape;91;p18"/>
          <p:cNvGrpSpPr/>
          <p:nvPr/>
        </p:nvGrpSpPr>
        <p:grpSpPr>
          <a:xfrm>
            <a:off x="311700" y="2287925"/>
            <a:ext cx="3368424" cy="1977999"/>
            <a:chOff x="5191075" y="1093925"/>
            <a:chExt cx="3368424" cy="1977999"/>
          </a:xfrm>
        </p:grpSpPr>
        <p:pic>
          <p:nvPicPr>
            <p:cNvPr id="92" name="Google Shape;92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Google Shape;93;p18"/>
            <p:cNvSpPr txBox="1"/>
            <p:nvPr/>
          </p:nvSpPr>
          <p:spPr>
            <a:xfrm>
              <a:off x="5637038" y="15964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£6,600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5051" y="1614526"/>
            <a:ext cx="4433075" cy="33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4374050" y="3544000"/>
            <a:ext cx="2285100" cy="1059300"/>
          </a:xfrm>
          <a:prstGeom prst="rect">
            <a:avLst/>
          </a:prstGeom>
          <a:solidFill>
            <a:srgbClr val="351C75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Mary Bella Alice Finch</a:t>
            </a:r>
            <a:endParaRPr/>
          </a:p>
        </p:txBody>
      </p:sp>
      <p:sp>
        <p:nvSpPr>
          <p:cNvPr id="96" name="Google Shape;96;p18"/>
          <p:cNvSpPr txBox="1"/>
          <p:nvPr/>
        </p:nvSpPr>
        <p:spPr>
          <a:xfrm>
            <a:off x="7318775" y="3484375"/>
            <a:ext cx="1335000" cy="1059300"/>
          </a:xfrm>
          <a:prstGeom prst="rect">
            <a:avLst/>
          </a:prstGeom>
          <a:solidFill>
            <a:srgbClr val="351C75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Cecil chubb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All of these have more germs on their surface than a toilet seat apart from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106" name="Google Shape;106;p20"/>
          <p:cNvGrpSpPr/>
          <p:nvPr/>
        </p:nvGrpSpPr>
        <p:grpSpPr>
          <a:xfrm>
            <a:off x="1163942" y="1510284"/>
            <a:ext cx="4053899" cy="2122933"/>
            <a:chOff x="-315746" y="892495"/>
            <a:chExt cx="3368424" cy="1825551"/>
          </a:xfrm>
        </p:grpSpPr>
        <p:pic>
          <p:nvPicPr>
            <p:cNvPr id="107" name="Google Shape;107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315746" y="892495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Google Shape;108;p20"/>
            <p:cNvSpPr txBox="1"/>
            <p:nvPr/>
          </p:nvSpPr>
          <p:spPr>
            <a:xfrm>
              <a:off x="35935" y="1233761"/>
              <a:ext cx="27387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-419100" lvl="0" marL="45720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3000"/>
                <a:buFont typeface="Barrio"/>
                <a:buAutoNum type="alphaUcPeriod"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Light Switch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pic>
        <p:nvPicPr>
          <p:cNvPr id="109" name="Google Shape;10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0950" y="2667432"/>
            <a:ext cx="3181350" cy="2316636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/>
        </p:nvSpPr>
        <p:spPr>
          <a:xfrm>
            <a:off x="6316825" y="3261725"/>
            <a:ext cx="21549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Toilet seat:</a:t>
            </a:r>
            <a:r>
              <a:rPr lang="en"/>
              <a:t> 295 bacteria per square inch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Light switch:</a:t>
            </a:r>
            <a:r>
              <a:rPr lang="en"/>
              <a:t> 217 bacteria per square inch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2: Which of the following does bacteria need to assist it to grow and multiply?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116" name="Google Shape;116;p21"/>
          <p:cNvGrpSpPr/>
          <p:nvPr/>
        </p:nvGrpSpPr>
        <p:grpSpPr>
          <a:xfrm>
            <a:off x="3028050" y="2150325"/>
            <a:ext cx="3170227" cy="1936650"/>
            <a:chOff x="6052775" y="3370450"/>
            <a:chExt cx="3170227" cy="1936650"/>
          </a:xfrm>
        </p:grpSpPr>
        <p:pic>
          <p:nvPicPr>
            <p:cNvPr id="117" name="Google Shape;117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6052775" y="3370450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8" name="Google Shape;118;p21"/>
            <p:cNvSpPr txBox="1"/>
            <p:nvPr/>
          </p:nvSpPr>
          <p:spPr>
            <a:xfrm>
              <a:off x="6443502" y="3615725"/>
              <a:ext cx="2779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All of the above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