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</p:sldIdLst>
  <p:sldSz cy="5143500" cx="9144000"/>
  <p:notesSz cx="6858000" cy="9144000"/>
  <p:embeddedFontLst>
    <p:embeddedFont>
      <p:font typeface="Barrio"/>
      <p:regular r:id="rId55"/>
    </p:embeddedFont>
    <p:embeddedFont>
      <p:font typeface="Comfortaa"/>
      <p:regular r:id="rId56"/>
      <p:bold r:id="rId5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Barrio-regular.fntdata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Comfortaa-bold.fntdata"/><Relationship Id="rId12" Type="http://schemas.openxmlformats.org/officeDocument/2006/relationships/slide" Target="slides/slide7.xml"/><Relationship Id="rId56" Type="http://schemas.openxmlformats.org/officeDocument/2006/relationships/font" Target="fonts/Comfortaa-regular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bustle.com/p/what-is-white-wednesday-iran-women-are-fighting-for-the-freedom-to-dress-how-they-want-7767786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bustle.com/p/what-is-white-wednesday-iran-women-are-fighting-for-the-freedom-to-dress-how-they-want-7767786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496b711100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496b711100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https://www.bustle.com/p/what-is-white-wednesday-iran-women-are-fighting-for-the-freedom-to-dress-how-they-want-7767786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496b711100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496b711100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https://www.bustle.com/p/what-is-white-wednesday-iran-women-are-fighting-for-the-freedom-to-dress-how-they-want-7767786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496b711100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496b71110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496db7f4a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496db7f4a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2496b711100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2496b711100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496b711100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2496b711100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496b711100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496b711100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496b711100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496b711100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496b711100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496b711100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496b711100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2496b711100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224da89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224da89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496b711100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496b711100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496b711100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496b711100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496b711100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2496b711100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496db7f4ad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496db7f4a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496db7f4ad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496db7f4a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496b711100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496b711100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496b711100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2496b711100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496b711100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2496b711100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496b711100_0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496b711100_0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496b711100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2496b711100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496db7f4ad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496db7f4ad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496b711100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2496b711100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496db7f4ad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2496db7f4ad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496db7f4ad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2496db7f4ad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496db7f4ad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2496db7f4ad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496db7f4ad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2496db7f4ad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496db7f4ad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2496db7f4ad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496db7f4ad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496db7f4ad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496db7f4ad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496db7f4ad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2496db7f4ad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2496db7f4ad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2496db7f4ad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2496db7f4ad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496db7f4ad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496db7f4ad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496db7f4ad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2496db7f4ad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496db7f4ad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2496db7f4ad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496db7f4ad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2496db7f4ad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496db7f4ad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496db7f4ad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496db7f4ad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2496db7f4ad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2496db7f4ad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2496db7f4ad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496db7f4ad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2496db7f4ad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2496db7f4ad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2496db7f4ad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2496db7f4ad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2496db7f4ad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496b71110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2496b71110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224da89a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224da89a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7224da8ef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7224da8ef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496b71110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496b71110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496b711100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496b71110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496b71110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496b71110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1653300"/>
            <a:ext cx="9144000" cy="18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Welcome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to the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SECOND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 And Best</a:t>
            </a:r>
            <a:endParaRPr sz="3600">
              <a:solidFill>
                <a:srgbClr val="8BADDC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Pub Quiz!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Translate the following tips to noble gases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121" name="Google Shape;121;p22"/>
          <p:cNvGrpSpPr/>
          <p:nvPr/>
        </p:nvGrpSpPr>
        <p:grpSpPr>
          <a:xfrm>
            <a:off x="738522" y="1643911"/>
            <a:ext cx="3170361" cy="1485451"/>
            <a:chOff x="540301" y="1303725"/>
            <a:chExt cx="3368424" cy="1825551"/>
          </a:xfrm>
        </p:grpSpPr>
        <p:pic>
          <p:nvPicPr>
            <p:cNvPr id="122" name="Google Shape;122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540301" y="1303725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22"/>
            <p:cNvSpPr txBox="1"/>
            <p:nvPr/>
          </p:nvSpPr>
          <p:spPr>
            <a:xfrm>
              <a:off x="841234" y="1428456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The mysterious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24" name="Google Shape;124;p22"/>
          <p:cNvGrpSpPr/>
          <p:nvPr/>
        </p:nvGrpSpPr>
        <p:grpSpPr>
          <a:xfrm>
            <a:off x="5191075" y="1093925"/>
            <a:ext cx="3892980" cy="1977999"/>
            <a:chOff x="5191075" y="1093925"/>
            <a:chExt cx="3892980" cy="1977999"/>
          </a:xfrm>
        </p:grpSpPr>
        <p:pic>
          <p:nvPicPr>
            <p:cNvPr id="125" name="Google Shape;125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" name="Google Shape;126;p22"/>
            <p:cNvSpPr txBox="1"/>
            <p:nvPr/>
          </p:nvSpPr>
          <p:spPr>
            <a:xfrm>
              <a:off x="5637055" y="1192700"/>
              <a:ext cx="3447000" cy="103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The one lighter than a feather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27" name="Google Shape;127;p22"/>
          <p:cNvGrpSpPr/>
          <p:nvPr/>
        </p:nvGrpSpPr>
        <p:grpSpPr>
          <a:xfrm>
            <a:off x="1021750" y="3231375"/>
            <a:ext cx="3056750" cy="1825551"/>
            <a:chOff x="1021750" y="3231375"/>
            <a:chExt cx="3056750" cy="1825551"/>
          </a:xfrm>
        </p:grpSpPr>
        <p:pic>
          <p:nvPicPr>
            <p:cNvPr id="128" name="Google Shape;128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9" name="Google Shape;129;p22"/>
            <p:cNvSpPr txBox="1"/>
            <p:nvPr/>
          </p:nvSpPr>
          <p:spPr>
            <a:xfrm>
              <a:off x="1253400" y="3291275"/>
              <a:ext cx="2825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The sluggish one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30" name="Google Shape;130;p22"/>
          <p:cNvGrpSpPr/>
          <p:nvPr/>
        </p:nvGrpSpPr>
        <p:grpSpPr>
          <a:xfrm>
            <a:off x="5029925" y="3224325"/>
            <a:ext cx="3170225" cy="1936650"/>
            <a:chOff x="5029925" y="3224325"/>
            <a:chExt cx="3170225" cy="1936650"/>
          </a:xfrm>
        </p:grpSpPr>
        <p:pic>
          <p:nvPicPr>
            <p:cNvPr id="131" name="Google Shape;131;p2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5029925" y="3224325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22"/>
            <p:cNvSpPr txBox="1"/>
            <p:nvPr/>
          </p:nvSpPr>
          <p:spPr>
            <a:xfrm>
              <a:off x="5288313" y="34773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The one always new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138" name="Google Shape;138;p23"/>
          <p:cNvGrpSpPr/>
          <p:nvPr/>
        </p:nvGrpSpPr>
        <p:grpSpPr>
          <a:xfrm>
            <a:off x="690072" y="1381836"/>
            <a:ext cx="3170361" cy="1485451"/>
            <a:chOff x="488824" y="981647"/>
            <a:chExt cx="3368424" cy="1825551"/>
          </a:xfrm>
        </p:grpSpPr>
        <p:pic>
          <p:nvPicPr>
            <p:cNvPr id="139" name="Google Shape;139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488824" y="981647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0" name="Google Shape;140;p23"/>
            <p:cNvSpPr txBox="1"/>
            <p:nvPr/>
          </p:nvSpPr>
          <p:spPr>
            <a:xfrm>
              <a:off x="841234" y="1358959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Kypton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41" name="Google Shape;141;p23"/>
          <p:cNvGrpSpPr/>
          <p:nvPr/>
        </p:nvGrpSpPr>
        <p:grpSpPr>
          <a:xfrm>
            <a:off x="5191075" y="1093925"/>
            <a:ext cx="3892980" cy="1977999"/>
            <a:chOff x="5191075" y="1093925"/>
            <a:chExt cx="3892980" cy="1977999"/>
          </a:xfrm>
        </p:grpSpPr>
        <p:pic>
          <p:nvPicPr>
            <p:cNvPr id="142" name="Google Shape;142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" name="Google Shape;143;p23"/>
            <p:cNvSpPr txBox="1"/>
            <p:nvPr/>
          </p:nvSpPr>
          <p:spPr>
            <a:xfrm>
              <a:off x="5637055" y="1192700"/>
              <a:ext cx="3447000" cy="103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Helium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44" name="Google Shape;144;p23"/>
          <p:cNvGrpSpPr/>
          <p:nvPr/>
        </p:nvGrpSpPr>
        <p:grpSpPr>
          <a:xfrm>
            <a:off x="1021750" y="3231375"/>
            <a:ext cx="3056675" cy="1825551"/>
            <a:chOff x="1021750" y="3231375"/>
            <a:chExt cx="3056675" cy="1825551"/>
          </a:xfrm>
        </p:grpSpPr>
        <p:pic>
          <p:nvPicPr>
            <p:cNvPr id="145" name="Google Shape;145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6" name="Google Shape;146;p23"/>
            <p:cNvSpPr txBox="1"/>
            <p:nvPr/>
          </p:nvSpPr>
          <p:spPr>
            <a:xfrm>
              <a:off x="1253325" y="3606175"/>
              <a:ext cx="2825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Argon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47" name="Google Shape;147;p23"/>
          <p:cNvGrpSpPr/>
          <p:nvPr/>
        </p:nvGrpSpPr>
        <p:grpSpPr>
          <a:xfrm>
            <a:off x="5029925" y="3224325"/>
            <a:ext cx="3170225" cy="1936650"/>
            <a:chOff x="5029925" y="3224325"/>
            <a:chExt cx="3170225" cy="1936650"/>
          </a:xfrm>
        </p:grpSpPr>
        <p:pic>
          <p:nvPicPr>
            <p:cNvPr id="148" name="Google Shape;148;p23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5029925" y="3224325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9" name="Google Shape;149;p23"/>
            <p:cNvSpPr txBox="1"/>
            <p:nvPr/>
          </p:nvSpPr>
          <p:spPr>
            <a:xfrm>
              <a:off x="5288313" y="34773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Neon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5" name="Google Shape;15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2275" y="0"/>
            <a:ext cx="5031500" cy="630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413451" y="1703725"/>
            <a:ext cx="5585725" cy="3439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4"/>
          <p:cNvSpPr/>
          <p:nvPr/>
        </p:nvSpPr>
        <p:spPr>
          <a:xfrm>
            <a:off x="3625475" y="1800625"/>
            <a:ext cx="355200" cy="5088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4"/>
          <p:cNvSpPr/>
          <p:nvPr/>
        </p:nvSpPr>
        <p:spPr>
          <a:xfrm>
            <a:off x="3850550" y="1452425"/>
            <a:ext cx="355200" cy="5088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4"/>
          <p:cNvSpPr/>
          <p:nvPr/>
        </p:nvSpPr>
        <p:spPr>
          <a:xfrm>
            <a:off x="4614575" y="110712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4"/>
          <p:cNvSpPr/>
          <p:nvPr/>
        </p:nvSpPr>
        <p:spPr>
          <a:xfrm>
            <a:off x="4205750" y="1452427"/>
            <a:ext cx="135300" cy="2514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4"/>
          <p:cNvSpPr txBox="1"/>
          <p:nvPr/>
        </p:nvSpPr>
        <p:spPr>
          <a:xfrm>
            <a:off x="169575" y="1881375"/>
            <a:ext cx="2939100" cy="23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</a:rPr>
              <a:t>In which area fits the consonants </a:t>
            </a:r>
            <a:br>
              <a:rPr lang="en" sz="2100">
                <a:solidFill>
                  <a:schemeClr val="lt1"/>
                </a:solidFill>
              </a:rPr>
            </a:br>
            <a:r>
              <a:rPr lang="en" sz="2100">
                <a:solidFill>
                  <a:schemeClr val="lt1"/>
                </a:solidFill>
              </a:rPr>
              <a:t>A) B </a:t>
            </a:r>
            <a:endParaRPr sz="21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lt1"/>
                </a:solidFill>
              </a:rPr>
              <a:t>B) S</a:t>
            </a:r>
            <a:endParaRPr sz="21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lt1"/>
                </a:solidFill>
              </a:rPr>
              <a:t>C) K</a:t>
            </a:r>
            <a:endParaRPr sz="21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lt1"/>
                </a:solidFill>
              </a:rPr>
              <a:t>D) F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162" name="Google Shape;162;p24"/>
          <p:cNvSpPr/>
          <p:nvPr/>
        </p:nvSpPr>
        <p:spPr>
          <a:xfrm>
            <a:off x="5343200" y="879750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4"/>
          <p:cNvSpPr/>
          <p:nvPr/>
        </p:nvSpPr>
        <p:spPr>
          <a:xfrm>
            <a:off x="5867025" y="91912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4"/>
          <p:cNvSpPr/>
          <p:nvPr/>
        </p:nvSpPr>
        <p:spPr>
          <a:xfrm>
            <a:off x="5605113" y="879750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4"/>
          <p:cNvSpPr/>
          <p:nvPr/>
        </p:nvSpPr>
        <p:spPr>
          <a:xfrm>
            <a:off x="6624025" y="1144050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4"/>
          <p:cNvSpPr/>
          <p:nvPr/>
        </p:nvSpPr>
        <p:spPr>
          <a:xfrm>
            <a:off x="7356750" y="188237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4"/>
          <p:cNvSpPr/>
          <p:nvPr/>
        </p:nvSpPr>
        <p:spPr>
          <a:xfrm>
            <a:off x="4572000" y="180062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168" name="Google Shape;168;p24"/>
          <p:cNvSpPr/>
          <p:nvPr/>
        </p:nvSpPr>
        <p:spPr>
          <a:xfrm>
            <a:off x="4060400" y="2526200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169" name="Google Shape;169;p24"/>
          <p:cNvSpPr/>
          <p:nvPr/>
        </p:nvSpPr>
        <p:spPr>
          <a:xfrm>
            <a:off x="4947625" y="170372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170" name="Google Shape;170;p24"/>
          <p:cNvSpPr/>
          <p:nvPr/>
        </p:nvSpPr>
        <p:spPr>
          <a:xfrm>
            <a:off x="5554713" y="153417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sp>
        <p:nvSpPr>
          <p:cNvPr id="171" name="Google Shape;171;p24"/>
          <p:cNvSpPr/>
          <p:nvPr/>
        </p:nvSpPr>
        <p:spPr>
          <a:xfrm>
            <a:off x="6296900" y="166837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172" name="Google Shape;172;p24"/>
          <p:cNvSpPr/>
          <p:nvPr/>
        </p:nvSpPr>
        <p:spPr>
          <a:xfrm>
            <a:off x="6699600" y="2013675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</a:t>
            </a:r>
            <a:endParaRPr/>
          </a:p>
        </p:txBody>
      </p:sp>
      <p:sp>
        <p:nvSpPr>
          <p:cNvPr id="173" name="Google Shape;173;p24"/>
          <p:cNvSpPr/>
          <p:nvPr/>
        </p:nvSpPr>
        <p:spPr>
          <a:xfrm>
            <a:off x="7037750" y="2526200"/>
            <a:ext cx="228000" cy="3453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 txBox="1"/>
          <p:nvPr>
            <p:ph type="title"/>
          </p:nvPr>
        </p:nvSpPr>
        <p:spPr>
          <a:xfrm>
            <a:off x="257325" y="471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79" name="Google Shape;17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5849" y="1225250"/>
            <a:ext cx="5585725" cy="3439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5"/>
          <p:cNvSpPr txBox="1"/>
          <p:nvPr/>
        </p:nvSpPr>
        <p:spPr>
          <a:xfrm>
            <a:off x="2605400" y="1435550"/>
            <a:ext cx="2939100" cy="23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</a:rPr>
              <a:t>In which area fits the consonants </a:t>
            </a:r>
            <a:br>
              <a:rPr lang="en" sz="2100">
                <a:solidFill>
                  <a:schemeClr val="lt1"/>
                </a:solidFill>
              </a:rPr>
            </a:br>
            <a:r>
              <a:rPr lang="en" sz="2100">
                <a:solidFill>
                  <a:schemeClr val="lt1"/>
                </a:solidFill>
              </a:rPr>
              <a:t>A) B - 1</a:t>
            </a:r>
            <a:endParaRPr sz="21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lt1"/>
                </a:solidFill>
              </a:rPr>
              <a:t>B) S - 4</a:t>
            </a:r>
            <a:endParaRPr sz="21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lt1"/>
                </a:solidFill>
              </a:rPr>
              <a:t>C) K - 6</a:t>
            </a:r>
            <a:endParaRPr sz="2100">
              <a:solidFill>
                <a:schemeClr val="lt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solidFill>
                  <a:schemeClr val="lt1"/>
                </a:solidFill>
              </a:rPr>
              <a:t>D) F - 2</a:t>
            </a:r>
            <a:endParaRPr sz="2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86" name="Google Shape;18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6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are the two types of cells responsible for detecting light in the human eye?</a:t>
            </a:r>
            <a:endParaRPr sz="21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3" name="Google Shape;19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Rods and cones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6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00" name="Google Shape;20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8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The outer core and the inner core of the Earth can be found in which states?</a:t>
            </a:r>
            <a:endParaRPr sz="7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6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07" name="Google Shape;20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9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Outer core: liquid state/ inner core: solid state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7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14" name="Google Shape;21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0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Which French-Italian scientist made contributions to the field of calculus, mechanics and algebraic equations?</a:t>
            </a:r>
            <a:endParaRPr sz="4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7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21" name="Google Shape;22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1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Lagrange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IT WORKS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233525" y="1183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Random Teams UP TO 4 PEOPLE</a:t>
            </a:r>
            <a:endParaRPr sz="2800">
              <a:solidFill>
                <a:srgbClr val="8BADDC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 Rounds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1</a:t>
            </a: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 MinutE per QUESTION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WRITE THE ANSWER DOWN AND SHOW IT WHEN TIME IS UP</a:t>
            </a:r>
            <a:endParaRPr sz="28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9900FF"/>
                </a:solidFill>
                <a:latin typeface="Barrio"/>
                <a:ea typeface="Barrio"/>
                <a:cs typeface="Barrio"/>
                <a:sym typeface="Barrio"/>
              </a:rPr>
              <a:t>Keep track of your own points</a:t>
            </a:r>
            <a:endParaRPr sz="2800">
              <a:solidFill>
                <a:srgbClr val="9900FF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2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ROUND 2: GEO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33" name="Google Shape;23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3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The Harajuku fashion scene originated in which city?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40" name="Google Shape;24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4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Tokyo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47" name="Google Shape;24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5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Which flag does not have the colour white, red or blue?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54" name="Google Shape;25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6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Jamaica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1" name="Google Shape;26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7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Which country hosted and won the FIFA World Cup in 1978?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8" name="Google Shape;268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8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Argentina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75" name="Google Shape;2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9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The berimbau is an instrument originating from which country?</a:t>
            </a:r>
            <a:endParaRPr sz="8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82" name="Google Shape;28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0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Brazil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89" name="Google Shape;2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41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is the tallest mountain in Africa and in which country is it located?</a:t>
            </a:r>
            <a:endParaRPr sz="8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Pre-Round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641924" y="1074826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/>
        </p:nvSpPr>
        <p:spPr>
          <a:xfrm>
            <a:off x="-381275" y="1579650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  Can the coughin fish cough?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7925" y="-134594"/>
            <a:ext cx="4103676" cy="2527094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/>
          <p:nvPr/>
        </p:nvSpPr>
        <p:spPr>
          <a:xfrm>
            <a:off x="5297925" y="178325"/>
            <a:ext cx="3327600" cy="13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300">
                <a:solidFill>
                  <a:schemeClr val="lt1"/>
                </a:solidFill>
              </a:rPr>
              <a:t>Can the Swallow Tail Butterfly swallow its own tail?</a:t>
            </a:r>
            <a:endParaRPr sz="2600">
              <a:solidFill>
                <a:schemeClr val="lt1"/>
              </a:solidFill>
            </a:endParaRPr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7000" y="2703731"/>
            <a:ext cx="4103676" cy="2527094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/>
          <p:nvPr/>
        </p:nvSpPr>
        <p:spPr>
          <a:xfrm>
            <a:off x="4612850" y="3049125"/>
            <a:ext cx="35994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500">
                <a:solidFill>
                  <a:schemeClr val="lt1"/>
                </a:solidFill>
              </a:rPr>
              <a:t>Does the bloody nose beetle often has a bloody nose?</a:t>
            </a: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96" name="Google Shape;29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2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Kilimanjaro, Tanzania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5A6BD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3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ROUND 3: Pop Culture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08" name="Google Shape;30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776425"/>
            <a:ext cx="7091574" cy="4367074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44"/>
          <p:cNvSpPr txBox="1"/>
          <p:nvPr/>
        </p:nvSpPr>
        <p:spPr>
          <a:xfrm>
            <a:off x="2217675" y="1017725"/>
            <a:ext cx="5722800" cy="27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Krista is the contestant who won the German Holstein Show competition twice, in 2009 and 2011. What kind of competition is the Holstein Show?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15" name="Google Shape;31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45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Cow Beauty Contest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22" name="Google Shape;322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46"/>
          <p:cNvSpPr txBox="1"/>
          <p:nvPr/>
        </p:nvSpPr>
        <p:spPr>
          <a:xfrm>
            <a:off x="1782700" y="1907325"/>
            <a:ext cx="5016000" cy="20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Where do people usually go in hope for a cure and safety in every Zombie Apocalypse story?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29" name="Google Shape;329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47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Atlanta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36" name="Google Shape;33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977514" y="1461500"/>
            <a:ext cx="6208674" cy="3823375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48"/>
          <p:cNvSpPr txBox="1"/>
          <p:nvPr/>
        </p:nvSpPr>
        <p:spPr>
          <a:xfrm>
            <a:off x="1459750" y="1929100"/>
            <a:ext cx="5439900" cy="217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Who directed the critically acclaimed films Fight Club, The Social Network and The Curious Case of Benjamin Button?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43" name="Google Shape;343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49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David Fincher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50" name="Google Shape;35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50"/>
          <p:cNvSpPr txBox="1"/>
          <p:nvPr/>
        </p:nvSpPr>
        <p:spPr>
          <a:xfrm>
            <a:off x="1369775" y="1972575"/>
            <a:ext cx="55299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Which rapper interrupted which pop singer’s acceptance speech during the 2009 VMA Awards?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57" name="Google Shape;357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51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Kanye West/ Taylor Swift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Pre-Round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641924" y="1074826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6"/>
          <p:cNvSpPr txBox="1"/>
          <p:nvPr/>
        </p:nvSpPr>
        <p:spPr>
          <a:xfrm>
            <a:off x="-381275" y="1579650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  Can the coughin fish cough? Yes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7925" y="-134594"/>
            <a:ext cx="4103676" cy="2527094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6"/>
          <p:cNvSpPr txBox="1"/>
          <p:nvPr/>
        </p:nvSpPr>
        <p:spPr>
          <a:xfrm>
            <a:off x="5297925" y="178325"/>
            <a:ext cx="3327600" cy="13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lt1"/>
                </a:solidFill>
              </a:rPr>
              <a:t>Can the Swallow Tail Butterfly swallow its own tail? No</a:t>
            </a:r>
            <a:endParaRPr sz="2600">
              <a:solidFill>
                <a:schemeClr val="lt1"/>
              </a:solidFill>
            </a:endParaRPr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7000" y="2703731"/>
            <a:ext cx="4103676" cy="252709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4612850" y="3049125"/>
            <a:ext cx="3599400" cy="14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lt1"/>
                </a:solidFill>
              </a:rPr>
              <a:t>Does the bloody nose beetle often has a bloody nose? No</a:t>
            </a: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64" name="Google Shape;364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52"/>
          <p:cNvSpPr txBox="1"/>
          <p:nvPr/>
        </p:nvSpPr>
        <p:spPr>
          <a:xfrm>
            <a:off x="1532900" y="1738150"/>
            <a:ext cx="55299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is the song Mike Tyson sings in The Hangover when he goes to the hotel in Las Vegas to get back his tiger?</a:t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AD1DC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71" name="Google Shape;37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53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“In the Air Tonight” by Phil Collins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4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Extra 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ROUND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83" name="Google Shape;383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593325" y="1450625"/>
            <a:ext cx="7550675" cy="4649801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55"/>
          <p:cNvSpPr txBox="1"/>
          <p:nvPr/>
        </p:nvSpPr>
        <p:spPr>
          <a:xfrm>
            <a:off x="1897775" y="2898775"/>
            <a:ext cx="67992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is the rank order from top to bottom of the enterprise?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fortaa"/>
              <a:buAutoNum type="alphaUcParenR"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Jean-Luc Picard 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fortaa"/>
              <a:buAutoNum type="alphaUcParenR"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Wesley Crusher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fortaa"/>
              <a:buAutoNum type="alphaUcParenR"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Worf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omfortaa"/>
              <a:buAutoNum type="alphaUcParenR"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Deanna Troi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90" name="Google Shape;390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6"/>
          <p:cNvSpPr txBox="1"/>
          <p:nvPr/>
        </p:nvSpPr>
        <p:spPr>
          <a:xfrm>
            <a:off x="1532900" y="1738150"/>
            <a:ext cx="55299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92" name="Google Shape;392;p56"/>
          <p:cNvSpPr txBox="1"/>
          <p:nvPr/>
        </p:nvSpPr>
        <p:spPr>
          <a:xfrm>
            <a:off x="1774675" y="2277050"/>
            <a:ext cx="44367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</a:rPr>
              <a:t>A - D - C - B</a:t>
            </a:r>
            <a:endParaRPr sz="3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98" name="Google Shape;39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593325" y="1450625"/>
            <a:ext cx="7550675" cy="4649801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57"/>
          <p:cNvSpPr txBox="1"/>
          <p:nvPr/>
        </p:nvSpPr>
        <p:spPr>
          <a:xfrm>
            <a:off x="1897775" y="2898775"/>
            <a:ext cx="67992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is the original name of Monopoly?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05" name="Google Shape;405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58"/>
          <p:cNvSpPr txBox="1"/>
          <p:nvPr/>
        </p:nvSpPr>
        <p:spPr>
          <a:xfrm>
            <a:off x="1532900" y="1738150"/>
            <a:ext cx="55299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7" name="Google Shape;407;p58"/>
          <p:cNvSpPr txBox="1"/>
          <p:nvPr/>
        </p:nvSpPr>
        <p:spPr>
          <a:xfrm>
            <a:off x="1774675" y="2277050"/>
            <a:ext cx="44367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</a:rPr>
              <a:t>The Landlord's Game</a:t>
            </a:r>
            <a:endParaRPr sz="3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13" name="Google Shape;413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840999" y="1548500"/>
            <a:ext cx="5837826" cy="3594999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59"/>
          <p:cNvSpPr txBox="1"/>
          <p:nvPr/>
        </p:nvSpPr>
        <p:spPr>
          <a:xfrm>
            <a:off x="1712925" y="2036275"/>
            <a:ext cx="49659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dance is this?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415" name="Google Shape;415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753550"/>
            <a:ext cx="1657350" cy="24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1102C"/>
        </a:solidFill>
      </p:bgPr>
    </p:bg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21" name="Google Shape;421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60"/>
          <p:cNvSpPr txBox="1"/>
          <p:nvPr/>
        </p:nvSpPr>
        <p:spPr>
          <a:xfrm>
            <a:off x="1532900" y="1738150"/>
            <a:ext cx="55299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3" name="Google Shape;423;p60"/>
          <p:cNvSpPr txBox="1"/>
          <p:nvPr/>
        </p:nvSpPr>
        <p:spPr>
          <a:xfrm>
            <a:off x="2702225" y="2657650"/>
            <a:ext cx="26826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chemeClr val="lt1"/>
                </a:solidFill>
              </a:rPr>
              <a:t>The Waltz</a:t>
            </a:r>
            <a:endParaRPr sz="3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4D79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The end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29" name="Google Shape;429;p61"/>
          <p:cNvSpPr txBox="1"/>
          <p:nvPr>
            <p:ph idx="1" type="body"/>
          </p:nvPr>
        </p:nvSpPr>
        <p:spPr>
          <a:xfrm>
            <a:off x="233525" y="1183725"/>
            <a:ext cx="8520600" cy="3416400"/>
          </a:xfrm>
          <a:prstGeom prst="rect">
            <a:avLst/>
          </a:prstGeom>
          <a:solidFill>
            <a:srgbClr val="A64D79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Congratulations!!!!!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You made it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28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ROUND 1: SCIENCE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is the study of caves called?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9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Speleology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07" name="Google Shape;1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0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What was Archimedes doing when he famously exclaimed “Eureka!” upon making a discovery in physics?</a:t>
            </a:r>
            <a:endParaRPr sz="20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1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lt1"/>
                </a:solidFill>
                <a:latin typeface="Comfortaa"/>
                <a:ea typeface="Comfortaa"/>
                <a:cs typeface="Comfortaa"/>
                <a:sym typeface="Comfortaa"/>
              </a:rPr>
              <a:t>Taking a bath</a:t>
            </a:r>
            <a:endParaRPr sz="2300">
              <a:solidFill>
                <a:schemeClr val="lt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