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</p:sldIdLst>
  <p:sldSz cy="5143500" cx="9144000"/>
  <p:notesSz cx="6858000" cy="9144000"/>
  <p:embeddedFontLst>
    <p:embeddedFont>
      <p:font typeface="Source Sans Pro Light"/>
      <p:regular r:id="rId36"/>
      <p:bold r:id="rId37"/>
      <p:italic r:id="rId38"/>
      <p:boldItalic r:id="rId39"/>
    </p:embeddedFont>
    <p:embeddedFont>
      <p:font typeface="Barrio"/>
      <p:regular r:id="rId40"/>
    </p:embeddedFont>
    <p:embeddedFont>
      <p:font typeface="Open Sans Light"/>
      <p:regular r:id="rId41"/>
      <p:bold r:id="rId42"/>
      <p:italic r:id="rId43"/>
      <p:boldItalic r:id="rId44"/>
    </p:embeddedFont>
    <p:embeddedFont>
      <p:font typeface="Open Sans"/>
      <p:regular r:id="rId45"/>
      <p:bold r:id="rId46"/>
      <p:italic r:id="rId47"/>
      <p:boldItalic r:id="rId4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Barrio-regular.fntdata"/><Relationship Id="rId20" Type="http://schemas.openxmlformats.org/officeDocument/2006/relationships/slide" Target="slides/slide15.xml"/><Relationship Id="rId42" Type="http://schemas.openxmlformats.org/officeDocument/2006/relationships/font" Target="fonts/OpenSansLight-bold.fntdata"/><Relationship Id="rId41" Type="http://schemas.openxmlformats.org/officeDocument/2006/relationships/font" Target="fonts/OpenSansLight-regular.fntdata"/><Relationship Id="rId22" Type="http://schemas.openxmlformats.org/officeDocument/2006/relationships/slide" Target="slides/slide17.xml"/><Relationship Id="rId44" Type="http://schemas.openxmlformats.org/officeDocument/2006/relationships/font" Target="fonts/OpenSansLight-boldItalic.fntdata"/><Relationship Id="rId21" Type="http://schemas.openxmlformats.org/officeDocument/2006/relationships/slide" Target="slides/slide16.xml"/><Relationship Id="rId43" Type="http://schemas.openxmlformats.org/officeDocument/2006/relationships/font" Target="fonts/OpenSansLight-italic.fntdata"/><Relationship Id="rId24" Type="http://schemas.openxmlformats.org/officeDocument/2006/relationships/slide" Target="slides/slide19.xml"/><Relationship Id="rId46" Type="http://schemas.openxmlformats.org/officeDocument/2006/relationships/font" Target="fonts/OpenSans-bold.fntdata"/><Relationship Id="rId23" Type="http://schemas.openxmlformats.org/officeDocument/2006/relationships/slide" Target="slides/slide18.xml"/><Relationship Id="rId45" Type="http://schemas.openxmlformats.org/officeDocument/2006/relationships/font" Target="fonts/OpenSans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48" Type="http://schemas.openxmlformats.org/officeDocument/2006/relationships/font" Target="fonts/OpenSans-boldItalic.fntdata"/><Relationship Id="rId25" Type="http://schemas.openxmlformats.org/officeDocument/2006/relationships/slide" Target="slides/slide20.xml"/><Relationship Id="rId47" Type="http://schemas.openxmlformats.org/officeDocument/2006/relationships/font" Target="fonts/OpenSans-italic.fntdata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font" Target="fonts/SourceSansProLight-bold.fntdata"/><Relationship Id="rId14" Type="http://schemas.openxmlformats.org/officeDocument/2006/relationships/slide" Target="slides/slide9.xml"/><Relationship Id="rId36" Type="http://schemas.openxmlformats.org/officeDocument/2006/relationships/font" Target="fonts/SourceSansProLight-regular.fntdata"/><Relationship Id="rId17" Type="http://schemas.openxmlformats.org/officeDocument/2006/relationships/slide" Target="slides/slide12.xml"/><Relationship Id="rId39" Type="http://schemas.openxmlformats.org/officeDocument/2006/relationships/font" Target="fonts/SourceSansProLight-boldItalic.fntdata"/><Relationship Id="rId16" Type="http://schemas.openxmlformats.org/officeDocument/2006/relationships/slide" Target="slides/slide11.xml"/><Relationship Id="rId38" Type="http://schemas.openxmlformats.org/officeDocument/2006/relationships/font" Target="fonts/SourceSansProLight-italic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Cecil_Chubb" TargetMode="External"/><Relationship Id="rId3" Type="http://schemas.openxmlformats.org/officeDocument/2006/relationships/hyperlink" Target="https://www.english-heritage.org.uk/visit/places/stonehenge/history-and-stories/history/#footnote-20" TargetMode="External"/><Relationship Id="rId4" Type="http://schemas.openxmlformats.org/officeDocument/2006/relationships/hyperlink" Target="https://www.english-heritage.org.uk/visit/places/stonehenge/history-and-stories/history/#footnote-20" TargetMode="Externa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abendzeitung-muenchen.de/panorama/koenig-blauzahn-warum-bluetooth-so-heisst-und-was-es-bedeutet-art-440172" TargetMode="External"/><Relationship Id="rId3" Type="http://schemas.openxmlformats.org/officeDocument/2006/relationships/hyperlink" Target="https://de.wikipedia.org/wiki/Nuntii_Latini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a1ab59fbcd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a1ab59fbcd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a1ab59fbcd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a1ab59fbcd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C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Source: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https://en.wikipedia.org/wiki/Cecil_Chubb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man was sent out</a:t>
            </a:r>
            <a:r>
              <a:rPr lang="en">
                <a:solidFill>
                  <a:schemeClr val="dk1"/>
                </a:solidFill>
              </a:rPr>
              <a:t> by his wife </a:t>
            </a:r>
            <a:r>
              <a:rPr lang="en"/>
              <a:t>to buy garden chairs at an auction and came back with Stonehenge.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50">
                <a:solidFill>
                  <a:srgbClr val="373737"/>
                </a:solidFill>
                <a:highlight>
                  <a:srgbClr val="F8F7F2"/>
                </a:highlight>
              </a:rPr>
              <a:t>The monument remained in private ownership until 1918 when Cecil Chubb, a local man who had purchased Stonehenge from the Atrobus family at an auction three years previously, gave it to the nation.</a:t>
            </a:r>
            <a:r>
              <a:rPr baseline="30000" lang="en">
                <a:solidFill>
                  <a:srgbClr val="C1102C"/>
                </a:solidFill>
                <a:highlight>
                  <a:srgbClr val="F8F7F2"/>
                </a:highlight>
                <a:uFill>
                  <a:noFill/>
                </a:u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[20]</a:t>
            </a:r>
            <a:r>
              <a:rPr lang="en" sz="1350">
                <a:solidFill>
                  <a:srgbClr val="373737"/>
                </a:solidFill>
                <a:highlight>
                  <a:srgbClr val="F8F7F2"/>
                </a:highlight>
              </a:rPr>
              <a:t> Thereafter, the duty to conserve the monument fell to the state, today a role performed on its behalf by English Heritage.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50">
                <a:solidFill>
                  <a:srgbClr val="373737"/>
                </a:solidFill>
                <a:highlight>
                  <a:srgbClr val="FFFFFF"/>
                </a:highlight>
              </a:rPr>
              <a:t>C Chippindale, </a:t>
            </a:r>
            <a:r>
              <a:rPr i="1" lang="en" sz="1350">
                <a:solidFill>
                  <a:srgbClr val="373737"/>
                </a:solidFill>
                <a:highlight>
                  <a:srgbClr val="FFFFFF"/>
                </a:highlight>
              </a:rPr>
              <a:t>Stonehenge Complete</a:t>
            </a:r>
            <a:r>
              <a:rPr lang="en" sz="1350">
                <a:solidFill>
                  <a:srgbClr val="373737"/>
                </a:solidFill>
                <a:highlight>
                  <a:srgbClr val="FFFFFF"/>
                </a:highlight>
              </a:rPr>
              <a:t>, 4th edn (London, 2012), 176.</a:t>
            </a:r>
            <a:endParaRPr sz="1350">
              <a:solidFill>
                <a:srgbClr val="373737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https://www.english-heritage.org.uk/visit/places/stonehenge/history-and-stories/history/#footnote-20</a:t>
            </a:r>
            <a:endParaRPr sz="1350">
              <a:solidFill>
                <a:srgbClr val="373737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a1ab59fbcd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a1ab59fbcd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7224da89a8_0_1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7224da89a8_0_1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Rom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7224da89a8_0_1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7224da89a8_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52d8b7b7f4_1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52d8b7b7f4_1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Honigpilz (Armillaria) 809hc</a:t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52d8b7b7f4_1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52d8b7b7f4_1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52d8b7b7f4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52d8b7b7f4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7224da89a8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7224da89a8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72464b6f64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72464b6f64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224da89a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224da89a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7224da89a8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7224da89a8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727bd7c94c_2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727bd7c94c_2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72464b6f6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72464b6f6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72464b6f64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72464b6f64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7224da89a8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7224da89a8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7224da8efb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7224da8efb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1915</a:t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7224da89a8_0_1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7224da89a8_0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Mpho,Vlad,Chico,Ursula,Sanket,Michael,Michel,Priyanka,Philipp,Johannes, Christoph, Naval, Gautham, Saga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7224da8efb_1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7224da8efb_1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7224da8efb_1_1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7224da8efb_1_1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7224da8efb_1_1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7224da8efb_1_1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727bd7c94c_2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727bd7c94c_2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52d8b7b7f4_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52d8b7b7f4_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7224da89a8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7224da89a8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7224da89a8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7224da89a8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5m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7224da89a8_0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7224da89a8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7224da8efb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7224da8efb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3m52sec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7224da8efb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7224da8efb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7224da8efb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7224da8efb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</a:t>
            </a:r>
            <a:r>
              <a:rPr lang="en" sz="900" u="sng">
                <a:solidFill>
                  <a:srgbClr val="3A6D99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https://www.abendzeitung-muenchen.de/panorama/koenig-blauzahn-warum-bluetooth-so-heisst-und-was-es-bedeutet-art-440172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Source: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Best Book of 2019 S. 158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https://de.wikipedia.org/wiki/Nuntii_Latini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5.png"/><Relationship Id="rId6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7.png"/><Relationship Id="rId6" Type="http://schemas.openxmlformats.org/officeDocument/2006/relationships/image" Target="../media/image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7.png"/><Relationship Id="rId6" Type="http://schemas.openxmlformats.org/officeDocument/2006/relationships/image" Target="../media/image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7.png"/><Relationship Id="rId6" Type="http://schemas.openxmlformats.org/officeDocument/2006/relationships/image" Target="../media/image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1.png"/><Relationship Id="rId4" Type="http://schemas.openxmlformats.org/officeDocument/2006/relationships/image" Target="../media/image13.png"/><Relationship Id="rId5" Type="http://schemas.openxmlformats.org/officeDocument/2006/relationships/image" Target="../media/image9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3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3.png"/><Relationship Id="rId4" Type="http://schemas.openxmlformats.org/officeDocument/2006/relationships/hyperlink" Target="http://drive.google.com/file/d/1wxsrOf1b5sg62xn--hPQtybEtxcCkDTB/view" TargetMode="External"/><Relationship Id="rId5" Type="http://schemas.openxmlformats.org/officeDocument/2006/relationships/image" Target="../media/image12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3.png"/><Relationship Id="rId4" Type="http://schemas.openxmlformats.org/officeDocument/2006/relationships/image" Target="../media/image16.png"/><Relationship Id="rId5" Type="http://schemas.openxmlformats.org/officeDocument/2006/relationships/hyperlink" Target="http://drive.google.com/file/d/1wxsrOf1b5sg62xn--hPQtybEtxcCkDTB/view" TargetMode="External"/><Relationship Id="rId6" Type="http://schemas.openxmlformats.org/officeDocument/2006/relationships/image" Target="../media/image10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0" y="2073022"/>
            <a:ext cx="9144000" cy="1836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Welcome</a:t>
            </a: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to the </a:t>
            </a:r>
            <a:r>
              <a:rPr lang="en" sz="3600">
                <a:solidFill>
                  <a:srgbClr val="8BADDC"/>
                </a:solidFill>
                <a:latin typeface="Barrio"/>
                <a:ea typeface="Barrio"/>
                <a:cs typeface="Barrio"/>
                <a:sym typeface="Barrio"/>
              </a:rPr>
              <a:t>fIrst And Best</a:t>
            </a:r>
            <a:endParaRPr sz="3600">
              <a:solidFill>
                <a:srgbClr val="8BADDC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Narwhal</a:t>
            </a:r>
            <a:r>
              <a:rPr lang="en" sz="7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r>
              <a:rPr lang="en" sz="72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remote</a:t>
            </a:r>
            <a:r>
              <a:rPr lang="en" sz="7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Pub Quiz!</a:t>
            </a:r>
            <a:endParaRPr sz="72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2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4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4: How much was Stonehenge auctioned off for?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grpSp>
        <p:nvGrpSpPr>
          <p:cNvPr id="114" name="Google Shape;114;p23"/>
          <p:cNvGrpSpPr/>
          <p:nvPr/>
        </p:nvGrpSpPr>
        <p:grpSpPr>
          <a:xfrm>
            <a:off x="738522" y="1643894"/>
            <a:ext cx="3170361" cy="1485468"/>
            <a:chOff x="540301" y="1303704"/>
            <a:chExt cx="3368424" cy="1825572"/>
          </a:xfrm>
        </p:grpSpPr>
        <p:pic>
          <p:nvPicPr>
            <p:cNvPr id="115" name="Google Shape;115;p2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540301" y="1303725"/>
              <a:ext cx="3368424" cy="18255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6" name="Google Shape;116;p23"/>
            <p:cNvSpPr txBox="1"/>
            <p:nvPr/>
          </p:nvSpPr>
          <p:spPr>
            <a:xfrm>
              <a:off x="832987" y="1303704"/>
              <a:ext cx="2795700" cy="954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A: It wasn’t Auctioned!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grpSp>
        <p:nvGrpSpPr>
          <p:cNvPr id="117" name="Google Shape;117;p23"/>
          <p:cNvGrpSpPr/>
          <p:nvPr/>
        </p:nvGrpSpPr>
        <p:grpSpPr>
          <a:xfrm>
            <a:off x="5191075" y="1093925"/>
            <a:ext cx="3368424" cy="1977999"/>
            <a:chOff x="5191075" y="1093925"/>
            <a:chExt cx="3368424" cy="1977999"/>
          </a:xfrm>
        </p:grpSpPr>
        <p:pic>
          <p:nvPicPr>
            <p:cNvPr id="118" name="Google Shape;118;p2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191075" y="1093925"/>
              <a:ext cx="3368424" cy="1977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9" name="Google Shape;119;p23"/>
            <p:cNvSpPr txBox="1"/>
            <p:nvPr/>
          </p:nvSpPr>
          <p:spPr>
            <a:xfrm>
              <a:off x="5637038" y="1596425"/>
              <a:ext cx="24765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C: £6,600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grpSp>
        <p:nvGrpSpPr>
          <p:cNvPr id="120" name="Google Shape;120;p23"/>
          <p:cNvGrpSpPr/>
          <p:nvPr/>
        </p:nvGrpSpPr>
        <p:grpSpPr>
          <a:xfrm>
            <a:off x="1021750" y="3231375"/>
            <a:ext cx="3056750" cy="1825551"/>
            <a:chOff x="1021750" y="3231375"/>
            <a:chExt cx="3056750" cy="1825551"/>
          </a:xfrm>
        </p:grpSpPr>
        <p:pic>
          <p:nvPicPr>
            <p:cNvPr id="121" name="Google Shape;121;p2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21750" y="3231375"/>
              <a:ext cx="3056675" cy="18255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2" name="Google Shape;122;p23"/>
            <p:cNvSpPr txBox="1"/>
            <p:nvPr/>
          </p:nvSpPr>
          <p:spPr>
            <a:xfrm>
              <a:off x="1253400" y="3662700"/>
              <a:ext cx="28251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B: £533,000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grpSp>
        <p:nvGrpSpPr>
          <p:cNvPr id="123" name="Google Shape;123;p23"/>
          <p:cNvGrpSpPr/>
          <p:nvPr/>
        </p:nvGrpSpPr>
        <p:grpSpPr>
          <a:xfrm>
            <a:off x="4416129" y="3071924"/>
            <a:ext cx="3537604" cy="2089064"/>
            <a:chOff x="4452325" y="3224302"/>
            <a:chExt cx="3329510" cy="1936650"/>
          </a:xfrm>
        </p:grpSpPr>
        <p:pic>
          <p:nvPicPr>
            <p:cNvPr id="124" name="Google Shape;124;p23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4452325" y="3224302"/>
              <a:ext cx="3170225" cy="19366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5" name="Google Shape;125;p23"/>
            <p:cNvSpPr txBox="1"/>
            <p:nvPr/>
          </p:nvSpPr>
          <p:spPr>
            <a:xfrm>
              <a:off x="5305335" y="3639076"/>
              <a:ext cx="24765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D: £1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50051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4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2. Earth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50051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31975" y="1264775"/>
            <a:ext cx="3368424" cy="193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5029925" y="3224325"/>
            <a:ext cx="3170225" cy="193665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5"/>
          <p:cNvSpPr txBox="1"/>
          <p:nvPr>
            <p:ph type="title"/>
          </p:nvPr>
        </p:nvSpPr>
        <p:spPr>
          <a:xfrm>
            <a:off x="311700" y="2950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1: Which City name appears to be on each continent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38" name="Google Shape;138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518176" y="1443950"/>
            <a:ext cx="3368424" cy="1825551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5"/>
          <p:cNvSpPr txBox="1"/>
          <p:nvPr/>
        </p:nvSpPr>
        <p:spPr>
          <a:xfrm>
            <a:off x="833000" y="1686475"/>
            <a:ext cx="27387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rio"/>
              <a:buAutoNum type="alphaUcPeriod"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America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140" name="Google Shape;140;p25"/>
          <p:cNvSpPr txBox="1"/>
          <p:nvPr/>
        </p:nvSpPr>
        <p:spPr>
          <a:xfrm>
            <a:off x="5637038" y="1596425"/>
            <a:ext cx="2476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B. Rom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41" name="Google Shape;141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21750" y="3231375"/>
            <a:ext cx="3056675" cy="1825551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25"/>
          <p:cNvSpPr txBox="1"/>
          <p:nvPr/>
        </p:nvSpPr>
        <p:spPr>
          <a:xfrm>
            <a:off x="1311851" y="3691925"/>
            <a:ext cx="27387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C. Amsterdam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143" name="Google Shape;143;p25"/>
          <p:cNvSpPr txBox="1"/>
          <p:nvPr/>
        </p:nvSpPr>
        <p:spPr>
          <a:xfrm>
            <a:off x="5264102" y="3598425"/>
            <a:ext cx="2779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D. Madrid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50051"/>
        </a:solidFill>
      </p:bgPr>
    </p:bg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6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2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50051"/>
        </a:solidFill>
      </p:bgPr>
    </p:bg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31975" y="1264775"/>
            <a:ext cx="3368424" cy="193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5029925" y="3224325"/>
            <a:ext cx="3170225" cy="193665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7"/>
          <p:cNvSpPr txBox="1"/>
          <p:nvPr>
            <p:ph type="title"/>
          </p:nvPr>
        </p:nvSpPr>
        <p:spPr>
          <a:xfrm>
            <a:off x="311700" y="2950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2: What is the biggest single organism on earth?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56" name="Google Shape;156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621676" y="1467625"/>
            <a:ext cx="3368424" cy="1825551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7"/>
          <p:cNvSpPr txBox="1"/>
          <p:nvPr/>
        </p:nvSpPr>
        <p:spPr>
          <a:xfrm>
            <a:off x="808075" y="1703125"/>
            <a:ext cx="27387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A: The Honey fungus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158" name="Google Shape;158;p27"/>
          <p:cNvSpPr txBox="1"/>
          <p:nvPr/>
        </p:nvSpPr>
        <p:spPr>
          <a:xfrm>
            <a:off x="5637038" y="1596425"/>
            <a:ext cx="2476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C: Anaconda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59" name="Google Shape;159;p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21750" y="3231375"/>
            <a:ext cx="3056675" cy="1825551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7"/>
          <p:cNvSpPr txBox="1"/>
          <p:nvPr/>
        </p:nvSpPr>
        <p:spPr>
          <a:xfrm>
            <a:off x="1311825" y="3529575"/>
            <a:ext cx="26214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B: Elephant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161" name="Google Shape;161;p27"/>
          <p:cNvSpPr txBox="1"/>
          <p:nvPr/>
        </p:nvSpPr>
        <p:spPr>
          <a:xfrm>
            <a:off x="5264102" y="3598425"/>
            <a:ext cx="2779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D: Titanium root 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50051"/>
        </a:solidFill>
      </p:bgPr>
    </p:bg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8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3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50051"/>
        </a:solidFill>
      </p:bgPr>
    </p:bg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31975" y="1264775"/>
            <a:ext cx="3605875" cy="193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5029924" y="3022000"/>
            <a:ext cx="3501426" cy="2138975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9"/>
          <p:cNvSpPr txBox="1"/>
          <p:nvPr>
            <p:ph type="title"/>
          </p:nvPr>
        </p:nvSpPr>
        <p:spPr>
          <a:xfrm>
            <a:off x="311700" y="2950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3: Which countries had the same flag till 1936?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74" name="Google Shape;174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518176" y="1443950"/>
            <a:ext cx="3368424" cy="1825551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9"/>
          <p:cNvSpPr txBox="1"/>
          <p:nvPr/>
        </p:nvSpPr>
        <p:spPr>
          <a:xfrm>
            <a:off x="611700" y="1564375"/>
            <a:ext cx="3074100" cy="10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rio"/>
              <a:buAutoNum type="alphaUcPeriod"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Ivory Coast/</a:t>
            </a:r>
            <a:b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Ireland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176" name="Google Shape;176;p29"/>
          <p:cNvSpPr txBox="1"/>
          <p:nvPr/>
        </p:nvSpPr>
        <p:spPr>
          <a:xfrm>
            <a:off x="5415600" y="1443950"/>
            <a:ext cx="3416700" cy="141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B.Poland/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Indonesia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77" name="Google Shape;177;p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21750" y="3016356"/>
            <a:ext cx="3416701" cy="2040569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9"/>
          <p:cNvSpPr txBox="1"/>
          <p:nvPr/>
        </p:nvSpPr>
        <p:spPr>
          <a:xfrm>
            <a:off x="1235550" y="3276438"/>
            <a:ext cx="3648600" cy="152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C. Lichtenstein/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Haiti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179" name="Google Shape;179;p29"/>
          <p:cNvSpPr txBox="1"/>
          <p:nvPr/>
        </p:nvSpPr>
        <p:spPr>
          <a:xfrm>
            <a:off x="5131975" y="3299850"/>
            <a:ext cx="3270000" cy="17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D. Germany/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Belgium 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EB4A6"/>
        </a:solid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0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3. INTERACTIVE</a:t>
            </a:r>
            <a:endParaRPr sz="72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EB4A6"/>
        </a:solidFill>
      </p:bgPr>
    </p:bg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You Need:</a:t>
            </a:r>
            <a:endParaRPr sz="3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190" name="Google Shape;190;p3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E94E23"/>
                </a:solidFill>
                <a:latin typeface="Barrio"/>
                <a:ea typeface="Barrio"/>
                <a:cs typeface="Barrio"/>
                <a:sym typeface="Barrio"/>
              </a:rPr>
              <a:t>Paper</a:t>
            </a:r>
            <a:endParaRPr sz="2800">
              <a:solidFill>
                <a:srgbClr val="E94E23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745DB9"/>
                </a:solidFill>
                <a:latin typeface="Barrio"/>
                <a:ea typeface="Barrio"/>
                <a:cs typeface="Barrio"/>
                <a:sym typeface="Barrio"/>
              </a:rPr>
              <a:t>Pencil</a:t>
            </a:r>
            <a:endParaRPr sz="2800">
              <a:solidFill>
                <a:srgbClr val="745DB9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8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A Little Bit OF Space</a:t>
            </a:r>
            <a:endParaRPr sz="28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HOW IT WORKS</a:t>
            </a:r>
            <a:endParaRPr sz="3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233525" y="11837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8BADDC"/>
                </a:solidFill>
                <a:latin typeface="Barrio"/>
                <a:ea typeface="Barrio"/>
                <a:cs typeface="Barrio"/>
                <a:sym typeface="Barrio"/>
              </a:rPr>
              <a:t>Random Teams</a:t>
            </a:r>
            <a:endParaRPr sz="2800">
              <a:solidFill>
                <a:srgbClr val="8BADDC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4</a:t>
            </a:r>
            <a:r>
              <a:rPr lang="en" sz="28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 Rounds</a:t>
            </a:r>
            <a:endParaRPr sz="28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745DB9"/>
                </a:solidFill>
                <a:latin typeface="Barrio"/>
                <a:ea typeface="Barrio"/>
                <a:cs typeface="Barrio"/>
                <a:sym typeface="Barrio"/>
              </a:rPr>
              <a:t>15 Minutes per Round</a:t>
            </a:r>
            <a:endParaRPr sz="2800">
              <a:solidFill>
                <a:srgbClr val="745DB9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800">
                <a:solidFill>
                  <a:srgbClr val="6EB4A6"/>
                </a:solidFill>
                <a:latin typeface="Barrio"/>
                <a:ea typeface="Barrio"/>
                <a:cs typeface="Barrio"/>
                <a:sym typeface="Barrio"/>
              </a:rPr>
              <a:t>Submit Answers Per Google Form</a:t>
            </a:r>
            <a:endParaRPr sz="2800">
              <a:solidFill>
                <a:srgbClr val="6EB4A6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EB4A6"/>
        </a:solidFill>
      </p:bgPr>
    </p:bg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1.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96" name="Google Shape;196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487850" y="1033475"/>
            <a:ext cx="6187725" cy="3353475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32"/>
          <p:cNvSpPr txBox="1"/>
          <p:nvPr/>
        </p:nvSpPr>
        <p:spPr>
          <a:xfrm>
            <a:off x="1980150" y="1200175"/>
            <a:ext cx="51837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DrAw </a:t>
            </a:r>
            <a:r>
              <a:rPr lang="en" sz="6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ONE</a:t>
            </a: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r>
              <a:rPr lang="en" sz="40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Cat</a:t>
            </a: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Together With Your Team</a:t>
            </a:r>
            <a:endParaRPr sz="4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98" name="Google Shape;198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39994">
            <a:off x="7096126" y="3538648"/>
            <a:ext cx="1943599" cy="1415302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32"/>
          <p:cNvSpPr txBox="1"/>
          <p:nvPr/>
        </p:nvSpPr>
        <p:spPr>
          <a:xfrm rot="540081">
            <a:off x="7195955" y="3907871"/>
            <a:ext cx="1649008" cy="5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3 MinS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EB4A6"/>
        </a:solidFill>
      </p:bgPr>
    </p:bg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Google Shape;204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39994">
            <a:off x="571501" y="3584898"/>
            <a:ext cx="1943599" cy="1415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81175" y="597050"/>
            <a:ext cx="5818200" cy="31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2.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207" name="Google Shape;207;p33"/>
          <p:cNvSpPr txBox="1"/>
          <p:nvPr/>
        </p:nvSpPr>
        <p:spPr>
          <a:xfrm>
            <a:off x="2132550" y="590575"/>
            <a:ext cx="51837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Form the </a:t>
            </a:r>
            <a:r>
              <a:rPr lang="en" sz="40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Letter</a:t>
            </a: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r>
              <a:rPr lang="en" sz="6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M </a:t>
            </a: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only with the Bodies of Your Team</a:t>
            </a:r>
            <a:endParaRPr sz="4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208" name="Google Shape;208;p33"/>
          <p:cNvSpPr txBox="1"/>
          <p:nvPr/>
        </p:nvSpPr>
        <p:spPr>
          <a:xfrm rot="602290">
            <a:off x="697720" y="3926899"/>
            <a:ext cx="1648841" cy="57173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3 MinS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EB4A6"/>
        </a:solidFill>
      </p:bgPr>
    </p:bg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39994">
            <a:off x="571501" y="3584898"/>
            <a:ext cx="1943599" cy="1415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81175" y="597050"/>
            <a:ext cx="5818200" cy="31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2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.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216" name="Google Shape;216;p34"/>
          <p:cNvSpPr txBox="1"/>
          <p:nvPr/>
        </p:nvSpPr>
        <p:spPr>
          <a:xfrm>
            <a:off x="2132550" y="590575"/>
            <a:ext cx="51837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Form the </a:t>
            </a:r>
            <a:r>
              <a:rPr lang="en" sz="40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Letter</a:t>
            </a: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r>
              <a:rPr lang="en" sz="6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M </a:t>
            </a: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only with the Bodies of Your Team</a:t>
            </a:r>
            <a:endParaRPr sz="4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217" name="Google Shape;217;p34"/>
          <p:cNvSpPr txBox="1"/>
          <p:nvPr/>
        </p:nvSpPr>
        <p:spPr>
          <a:xfrm rot="602290">
            <a:off x="697720" y="3926899"/>
            <a:ext cx="1648841" cy="57173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3 MinS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18" name="Google Shape;21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1200004">
            <a:off x="5617575" y="2558892"/>
            <a:ext cx="3436927" cy="24917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EB4A6"/>
        </a:solidFill>
      </p:bgPr>
    </p:bg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Google Shape;223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850624" y="591125"/>
            <a:ext cx="5695501" cy="4647626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3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3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.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225" name="Google Shape;225;p35"/>
          <p:cNvSpPr txBox="1"/>
          <p:nvPr/>
        </p:nvSpPr>
        <p:spPr>
          <a:xfrm>
            <a:off x="1835675" y="657250"/>
            <a:ext cx="5695500" cy="23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Show the </a:t>
            </a:r>
            <a:r>
              <a:rPr lang="en" sz="40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Different Stages</a:t>
            </a: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of </a:t>
            </a:r>
            <a:r>
              <a:rPr lang="en" sz="6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self-Isolation</a:t>
            </a: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With Your Team. </a:t>
            </a:r>
            <a:endParaRPr sz="4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Be CreATIVe!</a:t>
            </a:r>
            <a:endParaRPr sz="40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26" name="Google Shape;226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39994">
            <a:off x="7096126" y="3538648"/>
            <a:ext cx="1943599" cy="1415302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35"/>
          <p:cNvSpPr txBox="1"/>
          <p:nvPr/>
        </p:nvSpPr>
        <p:spPr>
          <a:xfrm rot="540081">
            <a:off x="7195955" y="3907871"/>
            <a:ext cx="1649008" cy="5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4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MinS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6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4</a:t>
            </a:r>
            <a:r>
              <a:rPr lang="en" sz="6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. </a:t>
            </a:r>
            <a:r>
              <a:rPr lang="en" sz="6500">
                <a:solidFill>
                  <a:srgbClr val="CC0000"/>
                </a:solidFill>
                <a:latin typeface="Barrio"/>
                <a:ea typeface="Barrio"/>
                <a:cs typeface="Barrio"/>
                <a:sym typeface="Barrio"/>
              </a:rPr>
              <a:t>T</a:t>
            </a:r>
            <a:r>
              <a:rPr lang="en" sz="6500">
                <a:solidFill>
                  <a:srgbClr val="351C75"/>
                </a:solidFill>
                <a:latin typeface="Barrio"/>
                <a:ea typeface="Barrio"/>
                <a:cs typeface="Barrio"/>
                <a:sym typeface="Barrio"/>
              </a:rPr>
              <a:t>e</a:t>
            </a:r>
            <a:r>
              <a:rPr lang="en" sz="6500">
                <a:solidFill>
                  <a:srgbClr val="6AA84F"/>
                </a:solidFill>
                <a:latin typeface="Barrio"/>
                <a:ea typeface="Barrio"/>
                <a:cs typeface="Barrio"/>
                <a:sym typeface="Barrio"/>
              </a:rPr>
              <a:t>a</a:t>
            </a:r>
            <a:r>
              <a:rPr lang="en" sz="6500">
                <a:solidFill>
                  <a:srgbClr val="CC4125"/>
                </a:solidFill>
                <a:latin typeface="Barrio"/>
                <a:ea typeface="Barrio"/>
                <a:cs typeface="Barrio"/>
                <a:sym typeface="Barrio"/>
              </a:rPr>
              <a:t>m</a:t>
            </a:r>
            <a:r>
              <a:rPr lang="en" sz="6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r>
              <a:rPr lang="en" sz="6500">
                <a:solidFill>
                  <a:srgbClr val="E94E23"/>
                </a:solidFill>
                <a:latin typeface="Barrio"/>
                <a:ea typeface="Barrio"/>
                <a:cs typeface="Barrio"/>
                <a:sym typeface="Barrio"/>
              </a:rPr>
              <a:t>N</a:t>
            </a:r>
            <a:r>
              <a:rPr lang="en" sz="6500">
                <a:solidFill>
                  <a:srgbClr val="FFFFFF"/>
                </a:solidFill>
                <a:latin typeface="Barrio"/>
                <a:ea typeface="Barrio"/>
                <a:cs typeface="Barrio"/>
                <a:sym typeface="Barrio"/>
              </a:rPr>
              <a:t>a</a:t>
            </a:r>
            <a:r>
              <a:rPr lang="en" sz="6500">
                <a:solidFill>
                  <a:srgbClr val="FFE599"/>
                </a:solidFill>
                <a:latin typeface="Barrio"/>
                <a:ea typeface="Barrio"/>
                <a:cs typeface="Barrio"/>
                <a:sym typeface="Barrio"/>
              </a:rPr>
              <a:t>r</a:t>
            </a:r>
            <a:r>
              <a:rPr lang="en" sz="6500">
                <a:solidFill>
                  <a:srgbClr val="6AA84F"/>
                </a:solidFill>
                <a:latin typeface="Barrio"/>
                <a:ea typeface="Barrio"/>
                <a:cs typeface="Barrio"/>
                <a:sym typeface="Barrio"/>
              </a:rPr>
              <a:t>w</a:t>
            </a:r>
            <a:r>
              <a:rPr lang="en" sz="6500">
                <a:solidFill>
                  <a:srgbClr val="674EA7"/>
                </a:solidFill>
                <a:latin typeface="Barrio"/>
                <a:ea typeface="Barrio"/>
                <a:cs typeface="Barrio"/>
                <a:sym typeface="Barrio"/>
              </a:rPr>
              <a:t>h</a:t>
            </a:r>
            <a:r>
              <a:rPr lang="en" sz="6500">
                <a:solidFill>
                  <a:srgbClr val="FFFFFF"/>
                </a:solidFill>
                <a:latin typeface="Barrio"/>
                <a:ea typeface="Barrio"/>
                <a:cs typeface="Barrio"/>
                <a:sym typeface="Barrio"/>
              </a:rPr>
              <a:t>a</a:t>
            </a:r>
            <a:r>
              <a:rPr lang="en" sz="6500">
                <a:solidFill>
                  <a:srgbClr val="E94E23"/>
                </a:solidFill>
                <a:latin typeface="Barrio"/>
                <a:ea typeface="Barrio"/>
                <a:cs typeface="Barrio"/>
                <a:sym typeface="Barrio"/>
              </a:rPr>
              <a:t>l</a:t>
            </a:r>
            <a:endParaRPr sz="65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Google Shape;237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587599" y="564150"/>
            <a:ext cx="7997626" cy="4118151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37"/>
          <p:cNvSpPr txBox="1"/>
          <p:nvPr/>
        </p:nvSpPr>
        <p:spPr>
          <a:xfrm>
            <a:off x="127025" y="166733"/>
            <a:ext cx="8695200" cy="405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444500" lvl="0" marL="457200" rtl="0" algn="ctr">
              <a:spcBef>
                <a:spcPts val="0"/>
              </a:spcBef>
              <a:spcAft>
                <a:spcPts val="0"/>
              </a:spcAft>
              <a:buClr>
                <a:srgbClr val="EFD248"/>
              </a:buClr>
              <a:buSzPts val="3400"/>
              <a:buFont typeface="Barrio"/>
              <a:buAutoNum type="arabicPeriod"/>
            </a:pPr>
            <a:r>
              <a:rPr lang="en" sz="3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How many commits</a:t>
            </a:r>
            <a:endParaRPr sz="34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did we push to master for ratepay Gateway</a:t>
            </a:r>
            <a:endParaRPr sz="34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Google Shape;243;p38"/>
          <p:cNvPicPr preferRelativeResize="0"/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1074000" y="627525"/>
            <a:ext cx="7043074" cy="3963600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38"/>
          <p:cNvSpPr txBox="1"/>
          <p:nvPr/>
        </p:nvSpPr>
        <p:spPr>
          <a:xfrm>
            <a:off x="0" y="169013"/>
            <a:ext cx="8695200" cy="405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2.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Who joined the 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Team over time? (1 Person, 1 Point)</a:t>
            </a:r>
            <a:br>
              <a:rPr lang="en" sz="4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br>
              <a:rPr lang="en" sz="1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(including today)</a:t>
            </a:r>
            <a:endParaRPr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Google Shape;249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491099" y="567550"/>
            <a:ext cx="6858851" cy="3439775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39"/>
          <p:cNvSpPr txBox="1"/>
          <p:nvPr/>
        </p:nvSpPr>
        <p:spPr>
          <a:xfrm>
            <a:off x="-1092825" y="382675"/>
            <a:ext cx="9358500" cy="325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6EB4A6"/>
                </a:solidFill>
                <a:latin typeface="Barrio"/>
                <a:ea typeface="Barrio"/>
                <a:cs typeface="Barrio"/>
                <a:sym typeface="Barrio"/>
              </a:rPr>
              <a:t>3.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Which nationalities have worked 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In Team Narwhal? Name the person and Nationality</a:t>
            </a:r>
            <a:br>
              <a:rPr lang="en" sz="2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2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(1 Nationality, 1Point)</a:t>
            </a:r>
            <a:br>
              <a:rPr lang="en" sz="4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br>
              <a:rPr lang="en" sz="1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endParaRPr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251" name="Google Shape;251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216065">
            <a:off x="6999439" y="3408806"/>
            <a:ext cx="1107958" cy="806768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9"/>
          <p:cNvSpPr txBox="1"/>
          <p:nvPr/>
        </p:nvSpPr>
        <p:spPr>
          <a:xfrm rot="-437623">
            <a:off x="7119333" y="3523561"/>
            <a:ext cx="1124801" cy="41400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3</a:t>
            </a:r>
            <a:r>
              <a:rPr lang="en" sz="2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min</a:t>
            </a:r>
            <a:endParaRPr sz="2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257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94857" y="338788"/>
            <a:ext cx="4537351" cy="325140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40"/>
          <p:cNvSpPr txBox="1"/>
          <p:nvPr/>
        </p:nvSpPr>
        <p:spPr>
          <a:xfrm>
            <a:off x="4782700" y="1426050"/>
            <a:ext cx="3438000" cy="159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🎶 ❔🎬</a:t>
            </a:r>
            <a:b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b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endParaRPr sz="48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259" name="Google Shape;259;p40" title="NarwhalMovie.mp4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4300" y="912225"/>
            <a:ext cx="4090057" cy="30675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94857" y="338788"/>
            <a:ext cx="4537351" cy="3251400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41"/>
          <p:cNvSpPr txBox="1"/>
          <p:nvPr/>
        </p:nvSpPr>
        <p:spPr>
          <a:xfrm>
            <a:off x="4204050" y="283050"/>
            <a:ext cx="4476300" cy="249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5.</a:t>
            </a:r>
            <a: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What Items had the Sleepover guy with him?</a:t>
            </a:r>
            <a: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BONUS Points for the reason this Video exists!</a:t>
            </a:r>
            <a:endParaRPr sz="2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266" name="Google Shape;266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301402">
            <a:off x="4315234" y="3922175"/>
            <a:ext cx="1107957" cy="806769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41"/>
          <p:cNvSpPr txBox="1"/>
          <p:nvPr/>
        </p:nvSpPr>
        <p:spPr>
          <a:xfrm rot="-522818">
            <a:off x="4456632" y="4065937"/>
            <a:ext cx="1124782" cy="41388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3</a:t>
            </a:r>
            <a:r>
              <a:rPr lang="en" sz="2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min</a:t>
            </a:r>
            <a:endParaRPr sz="2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68" name="Google Shape;268;p41" title="NarwhalMovie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4800" y="802650"/>
            <a:ext cx="3899250" cy="29244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Test Round</a:t>
            </a:r>
            <a:endParaRPr sz="3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66" name="Google Shape;66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Find A Team Name</a:t>
            </a:r>
            <a:endParaRPr sz="28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745DB9"/>
                </a:solidFill>
                <a:latin typeface="Barrio"/>
                <a:ea typeface="Barrio"/>
                <a:cs typeface="Barrio"/>
                <a:sym typeface="Barrio"/>
              </a:rPr>
              <a:t>Select A Team Captain</a:t>
            </a:r>
            <a:endParaRPr sz="2800">
              <a:solidFill>
                <a:srgbClr val="745DB9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800">
                <a:solidFill>
                  <a:srgbClr val="6EB4A6"/>
                </a:solidFill>
                <a:latin typeface="Barrio"/>
                <a:ea typeface="Barrio"/>
                <a:cs typeface="Barrio"/>
                <a:sym typeface="Barrio"/>
              </a:rPr>
              <a:t>Take a nice Team Picture!</a:t>
            </a:r>
            <a:endParaRPr sz="2800">
              <a:solidFill>
                <a:srgbClr val="6EB4A6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4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4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75" name="Google Shape;275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468" y="0"/>
            <a:ext cx="911506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42"/>
          <p:cNvSpPr txBox="1"/>
          <p:nvPr/>
        </p:nvSpPr>
        <p:spPr>
          <a:xfrm>
            <a:off x="-176000" y="41753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5 MIN break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/>
          <p:nvPr/>
        </p:nvSpPr>
        <p:spPr>
          <a:xfrm>
            <a:off x="0" y="14113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1. Random knowledge</a:t>
            </a:r>
            <a:endParaRPr sz="72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1: If Humans would grow at the same rate they grow as a baby in the first year, how tall would they be at the age of 18? Please answer in cm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grpSp>
        <p:nvGrpSpPr>
          <p:cNvPr id="77" name="Google Shape;77;p17"/>
          <p:cNvGrpSpPr/>
          <p:nvPr/>
        </p:nvGrpSpPr>
        <p:grpSpPr>
          <a:xfrm>
            <a:off x="2113050" y="2735350"/>
            <a:ext cx="4032171" cy="2408150"/>
            <a:chOff x="2113050" y="2735350"/>
            <a:chExt cx="4032171" cy="2408150"/>
          </a:xfrm>
        </p:grpSpPr>
        <p:pic>
          <p:nvPicPr>
            <p:cNvPr id="78" name="Google Shape;78;p1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113050" y="2735350"/>
              <a:ext cx="4032171" cy="24081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9" name="Google Shape;79;p17"/>
            <p:cNvSpPr txBox="1"/>
            <p:nvPr/>
          </p:nvSpPr>
          <p:spPr>
            <a:xfrm>
              <a:off x="2344625" y="3151400"/>
              <a:ext cx="3569700" cy="118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53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Guess it!</a:t>
              </a:r>
              <a:endParaRPr sz="53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2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2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90" name="Google Shape;9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9"/>
          <p:cNvSpPr txBox="1"/>
          <p:nvPr/>
        </p:nvSpPr>
        <p:spPr>
          <a:xfrm>
            <a:off x="1782700" y="2143768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How long could David Rush balance a running 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lawn mower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on his chin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?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3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3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02" name="Google Shape;102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66250" y="963700"/>
            <a:ext cx="7350149" cy="4289375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21"/>
          <p:cNvSpPr txBox="1"/>
          <p:nvPr/>
        </p:nvSpPr>
        <p:spPr>
          <a:xfrm>
            <a:off x="2019250" y="1481225"/>
            <a:ext cx="6634500" cy="33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Why is the communication sytem bluetooth called bluetooth?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